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Josefin Slab"/>
      <p:regular r:id="rId49"/>
      <p:bold r:id="rId50"/>
      <p:italic r:id="rId51"/>
      <p:boldItalic r:id="rId52"/>
    </p:embeddedFont>
    <p:embeddedFont>
      <p:font typeface="Anton"/>
      <p:regular r:id="rId53"/>
    </p:embeddedFont>
    <p:embeddedFont>
      <p:font typeface="Fira Sans Condensed Light"/>
      <p:regular r:id="rId54"/>
      <p:bold r:id="rId55"/>
      <p:italic r:id="rId56"/>
      <p:boldItalic r:id="rId57"/>
    </p:embeddedFont>
    <p:embeddedFont>
      <p:font typeface="Fira Sans Condensed"/>
      <p:regular r:id="rId58"/>
      <p:bold r:id="rId59"/>
      <p:italic r:id="rId60"/>
      <p:boldItalic r:id="rId61"/>
    </p:embeddedFont>
    <p:embeddedFont>
      <p:font typeface="Advent Pro Light"/>
      <p:regular r:id="rId62"/>
      <p:bold r:id="rId63"/>
    </p:embeddedFont>
    <p:embeddedFont>
      <p:font typeface="Rajdhani"/>
      <p:regular r:id="rId64"/>
      <p:bold r:id="rId65"/>
    </p:embeddedFont>
    <p:embeddedFont>
      <p:font typeface="Merriweather"/>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JosefinSlab-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dventProLight-regular.fntdata"/><Relationship Id="rId61" Type="http://schemas.openxmlformats.org/officeDocument/2006/relationships/font" Target="fonts/FiraSansCondensed-boldItalic.fntdata"/><Relationship Id="rId20" Type="http://schemas.openxmlformats.org/officeDocument/2006/relationships/slide" Target="slides/slide16.xml"/><Relationship Id="rId64" Type="http://schemas.openxmlformats.org/officeDocument/2006/relationships/font" Target="fonts/Rajdhani-regular.fntdata"/><Relationship Id="rId63" Type="http://schemas.openxmlformats.org/officeDocument/2006/relationships/font" Target="fonts/AdventProLight-bold.fntdata"/><Relationship Id="rId22" Type="http://schemas.openxmlformats.org/officeDocument/2006/relationships/slide" Target="slides/slide18.xml"/><Relationship Id="rId66" Type="http://schemas.openxmlformats.org/officeDocument/2006/relationships/font" Target="fonts/Merriweather-regular.fntdata"/><Relationship Id="rId21" Type="http://schemas.openxmlformats.org/officeDocument/2006/relationships/slide" Target="slides/slide17.xml"/><Relationship Id="rId65" Type="http://schemas.openxmlformats.org/officeDocument/2006/relationships/font" Target="fonts/Rajdhani-bold.fntdata"/><Relationship Id="rId24" Type="http://schemas.openxmlformats.org/officeDocument/2006/relationships/slide" Target="slides/slide20.xml"/><Relationship Id="rId68" Type="http://schemas.openxmlformats.org/officeDocument/2006/relationships/font" Target="fonts/Merriweather-italic.fntdata"/><Relationship Id="rId23" Type="http://schemas.openxmlformats.org/officeDocument/2006/relationships/slide" Target="slides/slide19.xml"/><Relationship Id="rId67" Type="http://schemas.openxmlformats.org/officeDocument/2006/relationships/font" Target="fonts/Merriweather-bold.fntdata"/><Relationship Id="rId60" Type="http://schemas.openxmlformats.org/officeDocument/2006/relationships/font" Target="fonts/FiraSansCondense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erriweather-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osefinSlab-italic.fntdata"/><Relationship Id="rId50" Type="http://schemas.openxmlformats.org/officeDocument/2006/relationships/font" Target="fonts/JosefinSlab-bold.fntdata"/><Relationship Id="rId53" Type="http://schemas.openxmlformats.org/officeDocument/2006/relationships/font" Target="fonts/Anton-regular.fntdata"/><Relationship Id="rId52" Type="http://schemas.openxmlformats.org/officeDocument/2006/relationships/font" Target="fonts/JosefinSlab-boldItalic.fntdata"/><Relationship Id="rId11" Type="http://schemas.openxmlformats.org/officeDocument/2006/relationships/slide" Target="slides/slide7.xml"/><Relationship Id="rId55" Type="http://schemas.openxmlformats.org/officeDocument/2006/relationships/font" Target="fonts/FiraSansCondensedLight-bold.fntdata"/><Relationship Id="rId10" Type="http://schemas.openxmlformats.org/officeDocument/2006/relationships/slide" Target="slides/slide6.xml"/><Relationship Id="rId54" Type="http://schemas.openxmlformats.org/officeDocument/2006/relationships/font" Target="fonts/FiraSansCondensedLight-regular.fntdata"/><Relationship Id="rId13" Type="http://schemas.openxmlformats.org/officeDocument/2006/relationships/slide" Target="slides/slide9.xml"/><Relationship Id="rId57" Type="http://schemas.openxmlformats.org/officeDocument/2006/relationships/font" Target="fonts/FiraSansCondensedLight-boldItalic.fntdata"/><Relationship Id="rId12" Type="http://schemas.openxmlformats.org/officeDocument/2006/relationships/slide" Target="slides/slide8.xml"/><Relationship Id="rId56" Type="http://schemas.openxmlformats.org/officeDocument/2006/relationships/font" Target="fonts/FiraSansCondensedLight-italic.fntdata"/><Relationship Id="rId15" Type="http://schemas.openxmlformats.org/officeDocument/2006/relationships/slide" Target="slides/slide11.xml"/><Relationship Id="rId59" Type="http://schemas.openxmlformats.org/officeDocument/2006/relationships/font" Target="fonts/FiraSansCondensed-bold.fntdata"/><Relationship Id="rId14" Type="http://schemas.openxmlformats.org/officeDocument/2006/relationships/slide" Target="slides/slide10.xml"/><Relationship Id="rId58" Type="http://schemas.openxmlformats.org/officeDocument/2006/relationships/font" Target="fonts/FiraSansCondense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f0770aa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f0770aa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0770aa8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0770aa8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5abef0139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5abef0139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eff5e43c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eff5e43c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eff5e43c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eff5e43c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f0770aa8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f0770aa8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f0770aa8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f0770aa8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f0770aa8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f0770aa8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eff5e43c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eff5e43c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eff5e43c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eeff5e43c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65abef013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5abef013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eeff5e43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eeff5e43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eeff5e43c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eeff5e43c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eff5e43c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eff5e43c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eff5e43c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eff5e43c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eeff5e43c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eeff5e43c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eff5e43c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eff5e43c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eeff5e43c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eeff5e43c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eff5e43c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eff5e43c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f2de7ea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ef2de7ea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eeff5e43c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eeff5e43c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f0770aa8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f0770aa8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eeff5e43c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eeff5e43c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eeff5e43c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eeff5e43c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eeff5e43c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eeff5e43c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eeff5e43c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eeff5e43c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eeff5e43c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eeff5e43c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eeff5e43c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eeff5e43c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eeff5e43c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eeff5e43c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eff5e43c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eff5e43c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eeff5e43c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eeff5e43c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eeff5e43c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eeff5e43c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eeff5e43c9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eeff5e43c9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65abef013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65abef0139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ef05adb3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ef05adb3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cc590d9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cc590d9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cc590d9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cc590d9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cc590d9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cc590d9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f0770aa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f0770aa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19.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7.jp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7.jp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7.jp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7.jp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jpg"/><Relationship Id="rId4" Type="http://schemas.openxmlformats.org/officeDocument/2006/relationships/image" Target="../media/image2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6.jp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4232800" y="905650"/>
            <a:ext cx="4404000" cy="25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Games on graphs</a:t>
            </a:r>
            <a:endParaRPr>
              <a:latin typeface="Rajdhani"/>
              <a:ea typeface="Rajdhani"/>
              <a:cs typeface="Rajdhani"/>
              <a:sym typeface="Rajdhani"/>
            </a:endParaRPr>
          </a:p>
        </p:txBody>
      </p:sp>
      <p:sp>
        <p:nvSpPr>
          <p:cNvPr id="99" name="Google Shape;99;p22"/>
          <p:cNvSpPr txBox="1"/>
          <p:nvPr>
            <p:ph idx="1" type="subTitle"/>
          </p:nvPr>
        </p:nvSpPr>
        <p:spPr>
          <a:xfrm>
            <a:off x="4232800" y="3496150"/>
            <a:ext cx="44040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900">
                <a:latin typeface="Fira Sans Condensed Light"/>
                <a:ea typeface="Fira Sans Condensed Light"/>
                <a:cs typeface="Fira Sans Condensed Light"/>
                <a:sym typeface="Fira Sans Condensed Light"/>
              </a:rPr>
              <a:t>Innovative ideas to tackle 		reachability and safety games</a:t>
            </a:r>
            <a:endParaRPr i="1" sz="1900">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0" l="25302" r="25297" t="0"/>
          <a:stretch/>
        </p:blipFill>
        <p:spPr>
          <a:xfrm>
            <a:off x="318025" y="735225"/>
            <a:ext cx="3557299" cy="4050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1"/>
          <p:cNvSpPr txBox="1"/>
          <p:nvPr>
            <p:ph type="title"/>
          </p:nvPr>
        </p:nvSpPr>
        <p:spPr>
          <a:xfrm>
            <a:off x="720000" y="1209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GAMES ON GRAPHS: FUNDAMENTALS</a:t>
            </a:r>
            <a:endParaRPr sz="3000"/>
          </a:p>
        </p:txBody>
      </p:sp>
      <p:sp>
        <p:nvSpPr>
          <p:cNvPr id="203" name="Google Shape;203;p31"/>
          <p:cNvSpPr txBox="1"/>
          <p:nvPr/>
        </p:nvSpPr>
        <p:spPr>
          <a:xfrm>
            <a:off x="961200" y="969150"/>
            <a:ext cx="7221600" cy="3714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Formulation of the force function for reachability games:</a:t>
            </a:r>
            <a:endParaRPr sz="1800">
              <a:solidFill>
                <a:schemeClr val="lt2"/>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100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Reach_comp(X) =  </a:t>
            </a:r>
            <a:r>
              <a:rPr lang="en" sz="1800">
                <a:solidFill>
                  <a:srgbClr val="00FF00"/>
                </a:solidFill>
                <a:latin typeface="Fira Sans Condensed Light"/>
                <a:ea typeface="Fira Sans Condensed Light"/>
                <a:cs typeface="Fira Sans Condensed Light"/>
                <a:sym typeface="Fira Sans Condensed Light"/>
              </a:rPr>
              <a:t>{v ∈ V</a:t>
            </a:r>
            <a:r>
              <a:rPr baseline="-25000" lang="en" sz="1800">
                <a:solidFill>
                  <a:srgbClr val="00FF00"/>
                </a:solidFill>
                <a:latin typeface="Fira Sans Condensed Light"/>
                <a:ea typeface="Fira Sans Condensed Light"/>
                <a:cs typeface="Fira Sans Condensed Light"/>
                <a:sym typeface="Fira Sans Condensed Light"/>
              </a:rPr>
              <a:t>R</a:t>
            </a:r>
            <a:r>
              <a:rPr lang="en" sz="1800">
                <a:solidFill>
                  <a:srgbClr val="00FF00"/>
                </a:solidFill>
                <a:latin typeface="Fira Sans Condensed Light"/>
                <a:ea typeface="Fira Sans Condensed Light"/>
                <a:cs typeface="Fira Sans Condensed Light"/>
                <a:sym typeface="Fira Sans Condensed Light"/>
              </a:rPr>
              <a:t>: E(v) ⋂ X ≠ ∅ }</a:t>
            </a:r>
            <a:endParaRPr sz="1800">
              <a:solidFill>
                <a:srgbClr val="00FF00"/>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100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Safety_comp(X) = </a:t>
            </a:r>
            <a:r>
              <a:rPr lang="en" sz="1800">
                <a:solidFill>
                  <a:srgbClr val="FF0000"/>
                </a:solidFill>
                <a:latin typeface="Fira Sans Condensed Light"/>
                <a:ea typeface="Fira Sans Condensed Light"/>
                <a:cs typeface="Fira Sans Condensed Light"/>
                <a:sym typeface="Fira Sans Condensed Light"/>
              </a:rPr>
              <a:t>{v ∈ V</a:t>
            </a:r>
            <a:r>
              <a:rPr baseline="-25000" lang="en" sz="1800">
                <a:solidFill>
                  <a:srgbClr val="FF0000"/>
                </a:solidFill>
                <a:latin typeface="Fira Sans Condensed Light"/>
                <a:ea typeface="Fira Sans Condensed Light"/>
                <a:cs typeface="Fira Sans Condensed Light"/>
                <a:sym typeface="Fira Sans Condensed Light"/>
              </a:rPr>
              <a:t>S</a:t>
            </a:r>
            <a:r>
              <a:rPr lang="en" sz="1800">
                <a:solidFill>
                  <a:srgbClr val="FF0000"/>
                </a:solidFill>
                <a:latin typeface="Fira Sans Condensed Light"/>
                <a:ea typeface="Fira Sans Condensed Light"/>
                <a:cs typeface="Fira Sans Condensed Light"/>
                <a:sym typeface="Fira Sans Condensed Light"/>
              </a:rPr>
              <a:t>: E(v) ⊆ X }</a:t>
            </a:r>
            <a:endParaRPr sz="1800">
              <a:solidFill>
                <a:srgbClr val="FF0000"/>
              </a:solidFill>
              <a:latin typeface="Fira Sans Condensed Light"/>
              <a:ea typeface="Fira Sans Condensed Light"/>
              <a:cs typeface="Fira Sans Condensed Light"/>
              <a:sym typeface="Fira Sans Condensed Light"/>
            </a:endParaRPr>
          </a:p>
          <a:p>
            <a:pPr indent="-342900" lvl="1" marL="914400" rtl="0" algn="l">
              <a:lnSpc>
                <a:spcPct val="130000"/>
              </a:lnSpc>
              <a:spcBef>
                <a:spcPts val="100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Force</a:t>
            </a:r>
            <a:r>
              <a:rPr baseline="-25000" lang="en" sz="1800">
                <a:solidFill>
                  <a:schemeClr val="lt2"/>
                </a:solidFill>
                <a:latin typeface="Fira Sans Condensed Light"/>
                <a:ea typeface="Fira Sans Condensed Light"/>
                <a:cs typeface="Fira Sans Condensed Light"/>
                <a:sym typeface="Fira Sans Condensed Light"/>
              </a:rPr>
              <a:t>Reach</a:t>
            </a:r>
            <a:r>
              <a:rPr lang="en" sz="1800">
                <a:solidFill>
                  <a:schemeClr val="lt2"/>
                </a:solidFill>
                <a:latin typeface="Fira Sans Condensed Light"/>
                <a:ea typeface="Fira Sans Condensed Light"/>
                <a:cs typeface="Fira Sans Condensed Light"/>
                <a:sym typeface="Fira Sans Condensed Light"/>
              </a:rPr>
              <a:t>(X) = </a:t>
            </a:r>
            <a:r>
              <a:rPr lang="en" sz="1800">
                <a:solidFill>
                  <a:srgbClr val="00FF00"/>
                </a:solidFill>
                <a:latin typeface="Fira Sans Condensed Light"/>
                <a:ea typeface="Fira Sans Condensed Light"/>
                <a:cs typeface="Fira Sans Condensed Light"/>
                <a:sym typeface="Fira Sans Condensed Light"/>
              </a:rPr>
              <a:t>Reach_comp(X)</a:t>
            </a:r>
            <a:r>
              <a:rPr lang="en" sz="1800">
                <a:solidFill>
                  <a:schemeClr val="lt2"/>
                </a:solidFill>
                <a:latin typeface="Fira Sans Condensed Light"/>
                <a:ea typeface="Fira Sans Condensed Light"/>
                <a:cs typeface="Fira Sans Condensed Light"/>
                <a:sym typeface="Fira Sans Condensed Light"/>
              </a:rPr>
              <a:t> ⋃ </a:t>
            </a:r>
            <a:r>
              <a:rPr lang="en" sz="1800">
                <a:solidFill>
                  <a:srgbClr val="FF0000"/>
                </a:solidFill>
                <a:latin typeface="Fira Sans Condensed Light"/>
                <a:ea typeface="Fira Sans Condensed Light"/>
                <a:cs typeface="Fira Sans Condensed Light"/>
                <a:sym typeface="Fira Sans Condensed Light"/>
              </a:rPr>
              <a:t>Safety_comp(X)</a:t>
            </a:r>
            <a:endParaRPr sz="1800">
              <a:solidFill>
                <a:srgbClr val="FF0000"/>
              </a:solidFill>
              <a:latin typeface="Fira Sans Condensed Light"/>
              <a:ea typeface="Fira Sans Condensed Light"/>
              <a:cs typeface="Fira Sans Condensed Light"/>
              <a:sym typeface="Fira Sans Condensed Light"/>
            </a:endParaRPr>
          </a:p>
          <a:p>
            <a:pPr indent="-342900" lvl="0" marL="457200" rtl="0" algn="l">
              <a:lnSpc>
                <a:spcPct val="130000"/>
              </a:lnSpc>
              <a:spcBef>
                <a:spcPts val="1000"/>
              </a:spcBef>
              <a:spcAft>
                <a:spcPts val="0"/>
              </a:spcAft>
              <a:buClr>
                <a:srgbClr val="F2F2F2"/>
              </a:buClr>
              <a:buSzPts val="1800"/>
              <a:buFont typeface="Fira Sans Condensed Light"/>
              <a:buChar char="➢"/>
            </a:pPr>
            <a:r>
              <a:rPr lang="en" sz="1800">
                <a:solidFill>
                  <a:srgbClr val="F2F2F2"/>
                </a:solidFill>
                <a:latin typeface="Fira Sans Condensed Light"/>
                <a:ea typeface="Fira Sans Condensed Light"/>
                <a:cs typeface="Fira Sans Condensed Light"/>
                <a:sym typeface="Fira Sans Condensed Light"/>
              </a:rPr>
              <a:t>Formulation of the force function for  safety games:</a:t>
            </a:r>
            <a:endParaRPr sz="1800">
              <a:solidFill>
                <a:srgbClr val="F2F2F2"/>
              </a:solidFill>
              <a:latin typeface="Fira Sans Condensed Light"/>
              <a:ea typeface="Fira Sans Condensed Light"/>
              <a:cs typeface="Fira Sans Condensed Light"/>
              <a:sym typeface="Fira Sans Condensed Light"/>
            </a:endParaRPr>
          </a:p>
          <a:p>
            <a:pPr indent="-342900" lvl="1" marL="914400" rtl="0" algn="l">
              <a:lnSpc>
                <a:spcPct val="130000"/>
              </a:lnSpc>
              <a:spcBef>
                <a:spcPts val="1000"/>
              </a:spcBef>
              <a:spcAft>
                <a:spcPts val="0"/>
              </a:spcAft>
              <a:buClr>
                <a:srgbClr val="F2F2F2"/>
              </a:buClr>
              <a:buSzPts val="1800"/>
              <a:buFont typeface="Fira Sans Condensed Light"/>
              <a:buChar char="○"/>
            </a:pPr>
            <a:r>
              <a:rPr lang="en" sz="1800">
                <a:solidFill>
                  <a:srgbClr val="F2F2F2"/>
                </a:solidFill>
                <a:latin typeface="Fira Sans Condensed Light"/>
                <a:ea typeface="Fira Sans Condensed Light"/>
                <a:cs typeface="Fira Sans Condensed Light"/>
                <a:sym typeface="Fira Sans Condensed Light"/>
              </a:rPr>
              <a:t>Reach_comp(X) = </a:t>
            </a:r>
            <a:r>
              <a:rPr lang="en" sz="1800">
                <a:solidFill>
                  <a:srgbClr val="FF0000"/>
                </a:solidFill>
                <a:latin typeface="Fira Sans Condensed Light"/>
                <a:ea typeface="Fira Sans Condensed Light"/>
                <a:cs typeface="Fira Sans Condensed Light"/>
                <a:sym typeface="Fira Sans Condensed Light"/>
              </a:rPr>
              <a:t>{v ∈ V</a:t>
            </a:r>
            <a:r>
              <a:rPr baseline="-25000" lang="en" sz="1800">
                <a:solidFill>
                  <a:srgbClr val="FF0000"/>
                </a:solidFill>
                <a:latin typeface="Fira Sans Condensed Light"/>
                <a:ea typeface="Fira Sans Condensed Light"/>
                <a:cs typeface="Fira Sans Condensed Light"/>
                <a:sym typeface="Fira Sans Condensed Light"/>
              </a:rPr>
              <a:t>R</a:t>
            </a:r>
            <a:r>
              <a:rPr lang="en" sz="1800">
                <a:solidFill>
                  <a:srgbClr val="FF0000"/>
                </a:solidFill>
                <a:latin typeface="Fira Sans Condensed Light"/>
                <a:ea typeface="Fira Sans Condensed Light"/>
                <a:cs typeface="Fira Sans Condensed Light"/>
                <a:sym typeface="Fira Sans Condensed Light"/>
              </a:rPr>
              <a:t>: E(v) ⊆ X }</a:t>
            </a:r>
            <a:endParaRPr sz="1800">
              <a:solidFill>
                <a:srgbClr val="FF0000"/>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1000"/>
              </a:spcBef>
              <a:spcAft>
                <a:spcPts val="0"/>
              </a:spcAft>
              <a:buClr>
                <a:srgbClr val="F2F2F2"/>
              </a:buClr>
              <a:buSzPts val="1800"/>
              <a:buFont typeface="Fira Sans Condensed Light"/>
              <a:buChar char="○"/>
            </a:pPr>
            <a:r>
              <a:rPr lang="en" sz="1800">
                <a:solidFill>
                  <a:srgbClr val="F2F2F2"/>
                </a:solidFill>
                <a:latin typeface="Fira Sans Condensed Light"/>
                <a:ea typeface="Fira Sans Condensed Light"/>
                <a:cs typeface="Fira Sans Condensed Light"/>
                <a:sym typeface="Fira Sans Condensed Light"/>
              </a:rPr>
              <a:t>Safety_comp(X) =  </a:t>
            </a:r>
            <a:r>
              <a:rPr lang="en" sz="1800">
                <a:solidFill>
                  <a:srgbClr val="00FF00"/>
                </a:solidFill>
                <a:latin typeface="Fira Sans Condensed Light"/>
                <a:ea typeface="Fira Sans Condensed Light"/>
                <a:cs typeface="Fira Sans Condensed Light"/>
                <a:sym typeface="Fira Sans Condensed Light"/>
              </a:rPr>
              <a:t>{v ∈ V</a:t>
            </a:r>
            <a:r>
              <a:rPr baseline="-25000" lang="en" sz="1800">
                <a:solidFill>
                  <a:srgbClr val="00FF00"/>
                </a:solidFill>
                <a:latin typeface="Fira Sans Condensed Light"/>
                <a:ea typeface="Fira Sans Condensed Light"/>
                <a:cs typeface="Fira Sans Condensed Light"/>
                <a:sym typeface="Fira Sans Condensed Light"/>
              </a:rPr>
              <a:t>S</a:t>
            </a:r>
            <a:r>
              <a:rPr lang="en" sz="1800">
                <a:solidFill>
                  <a:srgbClr val="00FF00"/>
                </a:solidFill>
                <a:latin typeface="Fira Sans Condensed Light"/>
                <a:ea typeface="Fira Sans Condensed Light"/>
                <a:cs typeface="Fira Sans Condensed Light"/>
                <a:sym typeface="Fira Sans Condensed Light"/>
              </a:rPr>
              <a:t>: E(v) ⋂ X ≠ ∅ }</a:t>
            </a:r>
            <a:endParaRPr sz="1800">
              <a:solidFill>
                <a:srgbClr val="00FF00"/>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1000"/>
              </a:spcBef>
              <a:spcAft>
                <a:spcPts val="1000"/>
              </a:spcAft>
              <a:buClr>
                <a:srgbClr val="F2F2F2"/>
              </a:buClr>
              <a:buSzPts val="1800"/>
              <a:buFont typeface="Fira Sans Condensed Light"/>
              <a:buChar char="○"/>
            </a:pPr>
            <a:r>
              <a:rPr lang="en" sz="1800">
                <a:solidFill>
                  <a:srgbClr val="F2F2F2"/>
                </a:solidFill>
                <a:latin typeface="Fira Sans Condensed Light"/>
                <a:ea typeface="Fira Sans Condensed Light"/>
                <a:cs typeface="Fira Sans Condensed Light"/>
                <a:sym typeface="Fira Sans Condensed Light"/>
              </a:rPr>
              <a:t>Force</a:t>
            </a:r>
            <a:r>
              <a:rPr baseline="-25000" lang="en" sz="1800">
                <a:solidFill>
                  <a:srgbClr val="F2F2F2"/>
                </a:solidFill>
                <a:latin typeface="Fira Sans Condensed Light"/>
                <a:ea typeface="Fira Sans Condensed Light"/>
                <a:cs typeface="Fira Sans Condensed Light"/>
                <a:sym typeface="Fira Sans Condensed Light"/>
              </a:rPr>
              <a:t>Safety</a:t>
            </a:r>
            <a:r>
              <a:rPr lang="en" sz="1800">
                <a:solidFill>
                  <a:srgbClr val="F2F2F2"/>
                </a:solidFill>
                <a:latin typeface="Fira Sans Condensed Light"/>
                <a:ea typeface="Fira Sans Condensed Light"/>
                <a:cs typeface="Fira Sans Condensed Light"/>
                <a:sym typeface="Fira Sans Condensed Light"/>
              </a:rPr>
              <a:t>(X) = </a:t>
            </a:r>
            <a:r>
              <a:rPr lang="en" sz="1800">
                <a:solidFill>
                  <a:srgbClr val="FF0000"/>
                </a:solidFill>
                <a:latin typeface="Fira Sans Condensed Light"/>
                <a:ea typeface="Fira Sans Condensed Light"/>
                <a:cs typeface="Fira Sans Condensed Light"/>
                <a:sym typeface="Fira Sans Condensed Light"/>
              </a:rPr>
              <a:t>Reach_comp(X)</a:t>
            </a:r>
            <a:r>
              <a:rPr lang="en" sz="1800">
                <a:solidFill>
                  <a:srgbClr val="F2F2F2"/>
                </a:solidFill>
                <a:latin typeface="Fira Sans Condensed Light"/>
                <a:ea typeface="Fira Sans Condensed Light"/>
                <a:cs typeface="Fira Sans Condensed Light"/>
                <a:sym typeface="Fira Sans Condensed Light"/>
              </a:rPr>
              <a:t> ⋃ </a:t>
            </a:r>
            <a:r>
              <a:rPr lang="en" sz="1800">
                <a:solidFill>
                  <a:srgbClr val="00FF00"/>
                </a:solidFill>
                <a:latin typeface="Fira Sans Condensed Light"/>
                <a:ea typeface="Fira Sans Condensed Light"/>
                <a:cs typeface="Fira Sans Condensed Light"/>
                <a:sym typeface="Fira Sans Condensed Light"/>
              </a:rPr>
              <a:t>Safety_comp(X)</a:t>
            </a:r>
            <a:endParaRPr sz="1800">
              <a:solidFill>
                <a:srgbClr val="00FF00"/>
              </a:solidFill>
              <a:latin typeface="Fira Sans Condensed Light"/>
              <a:ea typeface="Fira Sans Condensed Light"/>
              <a:cs typeface="Fira Sans Condensed Light"/>
              <a:sym typeface="Fira Sans Condensed Light"/>
            </a:endParaRPr>
          </a:p>
        </p:txBody>
      </p:sp>
      <p:sp>
        <p:nvSpPr>
          <p:cNvPr id="204" name="Google Shape;204;p31"/>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Fira Sans Condensed Light"/>
              <a:buChar char="➢"/>
            </a:pPr>
            <a:r>
              <a:t/>
            </a:r>
            <a:endParaRPr sz="1800">
              <a:latin typeface="Fira Sans Condensed Light"/>
              <a:ea typeface="Fira Sans Condensed Light"/>
              <a:cs typeface="Fira Sans Condensed Light"/>
              <a:sym typeface="Fira Sans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2"/>
          <p:cNvSpPr txBox="1"/>
          <p:nvPr>
            <p:ph type="title"/>
          </p:nvPr>
        </p:nvSpPr>
        <p:spPr>
          <a:xfrm>
            <a:off x="720000" y="1209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GAMES ON GRAPHS: FUNDAMENTALS</a:t>
            </a:r>
            <a:endParaRPr sz="3000"/>
          </a:p>
        </p:txBody>
      </p:sp>
      <p:sp>
        <p:nvSpPr>
          <p:cNvPr id="210" name="Google Shape;210;p32"/>
          <p:cNvSpPr txBox="1"/>
          <p:nvPr/>
        </p:nvSpPr>
        <p:spPr>
          <a:xfrm>
            <a:off x="4858375" y="824050"/>
            <a:ext cx="35655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100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Corresponds to compute the approximate least fixpoint.</a:t>
            </a:r>
            <a:endParaRPr sz="1800">
              <a:solidFill>
                <a:schemeClr val="lt2"/>
              </a:solidFill>
              <a:latin typeface="Fira Sans Condensed Light"/>
              <a:ea typeface="Fira Sans Condensed Light"/>
              <a:cs typeface="Fira Sans Condensed Light"/>
              <a:sym typeface="Fira Sans Condensed Light"/>
            </a:endParaRPr>
          </a:p>
        </p:txBody>
      </p:sp>
      <p:sp>
        <p:nvSpPr>
          <p:cNvPr id="211" name="Google Shape;211;p32"/>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pic>
        <p:nvPicPr>
          <p:cNvPr id="212" name="Google Shape;212;p32"/>
          <p:cNvPicPr preferRelativeResize="0"/>
          <p:nvPr/>
        </p:nvPicPr>
        <p:blipFill>
          <a:blip r:embed="rId4">
            <a:alphaModFix/>
          </a:blip>
          <a:stretch>
            <a:fillRect/>
          </a:stretch>
        </p:blipFill>
        <p:spPr>
          <a:xfrm>
            <a:off x="536675" y="846350"/>
            <a:ext cx="3963252" cy="1654651"/>
          </a:xfrm>
          <a:prstGeom prst="rect">
            <a:avLst/>
          </a:prstGeom>
          <a:noFill/>
          <a:ln>
            <a:noFill/>
          </a:ln>
        </p:spPr>
      </p:pic>
      <p:pic>
        <p:nvPicPr>
          <p:cNvPr id="213" name="Google Shape;213;p32"/>
          <p:cNvPicPr preferRelativeResize="0"/>
          <p:nvPr/>
        </p:nvPicPr>
        <p:blipFill>
          <a:blip r:embed="rId5">
            <a:alphaModFix/>
          </a:blip>
          <a:stretch>
            <a:fillRect/>
          </a:stretch>
        </p:blipFill>
        <p:spPr>
          <a:xfrm>
            <a:off x="536675" y="3136725"/>
            <a:ext cx="3963250" cy="1654651"/>
          </a:xfrm>
          <a:prstGeom prst="rect">
            <a:avLst/>
          </a:prstGeom>
          <a:noFill/>
          <a:ln>
            <a:noFill/>
          </a:ln>
        </p:spPr>
      </p:pic>
      <p:sp>
        <p:nvSpPr>
          <p:cNvPr id="214" name="Google Shape;214;p32"/>
          <p:cNvSpPr txBox="1"/>
          <p:nvPr/>
        </p:nvSpPr>
        <p:spPr>
          <a:xfrm>
            <a:off x="4858375" y="3136725"/>
            <a:ext cx="35655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100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Corresponds to compute the approximate greatest fixpoint.</a:t>
            </a:r>
            <a:endParaRPr sz="18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1207000" y="704550"/>
            <a:ext cx="6681300" cy="37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5800">
                <a:latin typeface="Fira Sans Condensed"/>
                <a:ea typeface="Fira Sans Condensed"/>
                <a:cs typeface="Fira Sans Condensed"/>
                <a:sym typeface="Fira Sans Condensed"/>
              </a:rPr>
              <a:t>Personal Optimizations</a:t>
            </a:r>
            <a:endParaRPr b="0" sz="5800">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4"/>
          <p:cNvSpPr txBox="1"/>
          <p:nvPr>
            <p:ph type="title"/>
          </p:nvPr>
        </p:nvSpPr>
        <p:spPr>
          <a:xfrm>
            <a:off x="1207000" y="704550"/>
            <a:ext cx="6681300" cy="373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sz="5800">
                <a:latin typeface="Fira Sans Condensed"/>
                <a:ea typeface="Fira Sans Condensed"/>
                <a:cs typeface="Fira Sans Condensed"/>
                <a:sym typeface="Fira Sans Condensed"/>
              </a:rPr>
              <a:t>Transpose graph optimization</a:t>
            </a:r>
            <a:endParaRPr b="0" sz="5800">
              <a:latin typeface="Fira Sans Condensed"/>
              <a:ea typeface="Fira Sans Condensed"/>
              <a:cs typeface="Fira Sans Condensed"/>
              <a:sym typeface="Fira Sans Condensed"/>
            </a:endParaRPr>
          </a:p>
        </p:txBody>
      </p:sp>
      <p:grpSp>
        <p:nvGrpSpPr>
          <p:cNvPr id="225" name="Google Shape;225;p34"/>
          <p:cNvGrpSpPr/>
          <p:nvPr/>
        </p:nvGrpSpPr>
        <p:grpSpPr>
          <a:xfrm>
            <a:off x="6933595" y="-4"/>
            <a:ext cx="2210395" cy="2090466"/>
            <a:chOff x="1040275" y="238125"/>
            <a:chExt cx="5538450" cy="5237950"/>
          </a:xfrm>
        </p:grpSpPr>
        <p:sp>
          <p:nvSpPr>
            <p:cNvPr id="226" name="Google Shape;226;p34"/>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35"/>
          <p:cNvSpPr txBox="1"/>
          <p:nvPr>
            <p:ph type="title"/>
          </p:nvPr>
        </p:nvSpPr>
        <p:spPr>
          <a:xfrm>
            <a:off x="720000" y="853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ON WHICH COMPUTATION ARE WE IMPACTING WITH THIS OPTIMIZATION?</a:t>
            </a:r>
            <a:endParaRPr sz="3000"/>
          </a:p>
        </p:txBody>
      </p:sp>
      <p:pic>
        <p:nvPicPr>
          <p:cNvPr id="456" name="Google Shape;456;p35"/>
          <p:cNvPicPr preferRelativeResize="0"/>
          <p:nvPr/>
        </p:nvPicPr>
        <p:blipFill>
          <a:blip r:embed="rId4">
            <a:alphaModFix/>
          </a:blip>
          <a:stretch>
            <a:fillRect/>
          </a:stretch>
        </p:blipFill>
        <p:spPr>
          <a:xfrm>
            <a:off x="149925" y="1956175"/>
            <a:ext cx="8844126" cy="1855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36"/>
          <p:cNvSpPr txBox="1"/>
          <p:nvPr>
            <p:ph type="title"/>
          </p:nvPr>
        </p:nvSpPr>
        <p:spPr>
          <a:xfrm>
            <a:off x="1569750" y="24945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TRANSPOSE GRAPH OPTIMIZATION: COMPUTING REACH_COMP(X)</a:t>
            </a:r>
            <a:endParaRPr sz="3000"/>
          </a:p>
        </p:txBody>
      </p:sp>
      <p:sp>
        <p:nvSpPr>
          <p:cNvPr id="462" name="Google Shape;462;p36"/>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463" name="Google Shape;463;p36"/>
          <p:cNvSpPr txBox="1"/>
          <p:nvPr/>
        </p:nvSpPr>
        <p:spPr>
          <a:xfrm>
            <a:off x="1052850" y="1086175"/>
            <a:ext cx="7038300" cy="2130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Given a graph G and an input target set X, we define the neighborhood of the target set in the transpose graph GT as follows: </a:t>
            </a:r>
            <a:endParaRPr sz="1600">
              <a:solidFill>
                <a:srgbClr val="F2F2F2"/>
              </a:solidFill>
              <a:latin typeface="Fira Sans Condensed"/>
              <a:ea typeface="Fira Sans Condensed"/>
              <a:cs typeface="Fira Sans Condensed"/>
              <a:sym typeface="Fira Sans Condensed"/>
            </a:endParaRPr>
          </a:p>
          <a:p>
            <a:pPr indent="-317500" lvl="1" marL="914400" rtl="0" algn="l">
              <a:lnSpc>
                <a:spcPct val="115000"/>
              </a:lnSpc>
              <a:spcBef>
                <a:spcPts val="0"/>
              </a:spcBef>
              <a:spcAft>
                <a:spcPts val="0"/>
              </a:spcAft>
              <a:buClr>
                <a:srgbClr val="F2F2F2"/>
              </a:buClr>
              <a:buSzPts val="1400"/>
              <a:buFont typeface="Fira Sans Condensed"/>
              <a:buChar char="○"/>
            </a:pPr>
            <a:r>
              <a:rPr lang="en" sz="1600">
                <a:solidFill>
                  <a:srgbClr val="F2F2F2"/>
                </a:solidFill>
                <a:latin typeface="Fira Sans Condensed"/>
                <a:ea typeface="Fira Sans Condensed"/>
                <a:cs typeface="Fira Sans Condensed"/>
                <a:sym typeface="Fira Sans Condensed"/>
              </a:rPr>
              <a:t>N</a:t>
            </a:r>
            <a:r>
              <a:rPr baseline="-25000" lang="en" sz="1600">
                <a:solidFill>
                  <a:srgbClr val="F2F2F2"/>
                </a:solidFill>
                <a:latin typeface="Fira Sans Condensed"/>
                <a:ea typeface="Fira Sans Condensed"/>
                <a:cs typeface="Fira Sans Condensed"/>
                <a:sym typeface="Fira Sans Condensed"/>
              </a:rPr>
              <a:t>G</a:t>
            </a:r>
            <a:r>
              <a:rPr baseline="-25000" lang="en" sz="1500">
                <a:solidFill>
                  <a:srgbClr val="F2F2F2"/>
                </a:solidFill>
                <a:latin typeface="Fira Sans Condensed"/>
                <a:ea typeface="Fira Sans Condensed"/>
                <a:cs typeface="Fira Sans Condensed"/>
                <a:sym typeface="Fira Sans Condensed"/>
              </a:rPr>
              <a:t>T</a:t>
            </a:r>
            <a:r>
              <a:rPr baseline="-25000" lang="en" sz="1600">
                <a:solidFill>
                  <a:srgbClr val="F2F2F2"/>
                </a:solidFill>
                <a:latin typeface="Fira Sans Condensed"/>
                <a:ea typeface="Fira Sans Condensed"/>
                <a:cs typeface="Fira Sans Condensed"/>
                <a:sym typeface="Fira Sans Condensed"/>
              </a:rPr>
              <a:t> </a:t>
            </a:r>
            <a:r>
              <a:rPr lang="en" sz="1600">
                <a:solidFill>
                  <a:srgbClr val="F2F2F2"/>
                </a:solidFill>
                <a:latin typeface="Fira Sans Condensed"/>
                <a:ea typeface="Fira Sans Condensed"/>
                <a:cs typeface="Fira Sans Condensed"/>
                <a:sym typeface="Fira Sans Condensed"/>
              </a:rPr>
              <a:t>:= { x ∈ X | ( x ⊆ Neighbors (GT, x ) ) }</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With reference to formulation of reachability games, Reach_comp(X) will  include  all  the node v ⊆ V that satisfy the following conditions: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a) The node v is controlled by the reachability player (i.e., v ∩ R).</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b) The node v belongs to the set N</a:t>
            </a:r>
            <a:r>
              <a:rPr baseline="-25000" lang="en" sz="1600">
                <a:solidFill>
                  <a:srgbClr val="F2F2F2"/>
                </a:solidFill>
                <a:latin typeface="Fira Sans Condensed"/>
                <a:ea typeface="Fira Sans Condensed"/>
                <a:cs typeface="Fira Sans Condensed"/>
                <a:sym typeface="Fira Sans Condensed"/>
              </a:rPr>
              <a:t>GT </a:t>
            </a:r>
            <a:r>
              <a:rPr lang="en" sz="1600">
                <a:solidFill>
                  <a:srgbClr val="F2F2F2"/>
                </a:solidFill>
                <a:latin typeface="Fira Sans Condensed"/>
                <a:ea typeface="Fira Sans Condensed"/>
                <a:cs typeface="Fira Sans Condensed"/>
                <a:sym typeface="Fira Sans Condensed"/>
              </a:rPr>
              <a:t>(i.e., v ∈ N</a:t>
            </a:r>
            <a:r>
              <a:rPr baseline="-25000" lang="en" sz="1600">
                <a:solidFill>
                  <a:srgbClr val="F2F2F2"/>
                </a:solidFill>
                <a:latin typeface="Fira Sans Condensed"/>
                <a:ea typeface="Fira Sans Condensed"/>
                <a:cs typeface="Fira Sans Condensed"/>
                <a:sym typeface="Fira Sans Condensed"/>
              </a:rPr>
              <a:t>GT</a:t>
            </a:r>
            <a:r>
              <a:rPr lang="en" sz="1600">
                <a:solidFill>
                  <a:srgbClr val="F2F2F2"/>
                </a:solidFill>
                <a:latin typeface="Fira Sans Condensed"/>
                <a:ea typeface="Fira Sans Condensed"/>
                <a:cs typeface="Fira Sans Condensed"/>
                <a:sym typeface="Fira Sans Condensed"/>
              </a:rPr>
              <a:t>). </a:t>
            </a:r>
            <a:endParaRPr sz="1600">
              <a:solidFill>
                <a:srgbClr val="F2F2F2"/>
              </a:solidFill>
              <a:latin typeface="Fira Sans Condensed"/>
              <a:ea typeface="Fira Sans Condensed"/>
              <a:cs typeface="Fira Sans Condensed"/>
              <a:sym typeface="Fira Sans Condensed"/>
            </a:endParaRPr>
          </a:p>
        </p:txBody>
      </p:sp>
      <p:sp>
        <p:nvSpPr>
          <p:cNvPr id="464" name="Google Shape;464;p36"/>
          <p:cNvSpPr/>
          <p:nvPr/>
        </p:nvSpPr>
        <p:spPr>
          <a:xfrm>
            <a:off x="4096300" y="3268275"/>
            <a:ext cx="564900" cy="815100"/>
          </a:xfrm>
          <a:prstGeom prst="down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txBox="1"/>
          <p:nvPr/>
        </p:nvSpPr>
        <p:spPr>
          <a:xfrm>
            <a:off x="1052850" y="4083275"/>
            <a:ext cx="69906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I</a:t>
            </a:r>
            <a:r>
              <a:rPr lang="en" sz="1600">
                <a:solidFill>
                  <a:srgbClr val="F2F2F2"/>
                </a:solidFill>
                <a:latin typeface="Fira Sans Condensed"/>
                <a:ea typeface="Fira Sans Condensed"/>
                <a:cs typeface="Fira Sans Condensed"/>
                <a:sym typeface="Fira Sans Condensed"/>
              </a:rPr>
              <a:t>t is convenient to employ the transpose graph instead of the straight graph to verify whether condition b) is fulfilled.</a:t>
            </a:r>
            <a:endParaRPr sz="1600">
              <a:latin typeface="Fira Sans Condensed Light"/>
              <a:ea typeface="Fira Sans Condensed Light"/>
              <a:cs typeface="Fira Sans Condensed Light"/>
              <a:sym typeface="Fira Sans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37"/>
          <p:cNvSpPr txBox="1"/>
          <p:nvPr>
            <p:ph type="title"/>
          </p:nvPr>
        </p:nvSpPr>
        <p:spPr>
          <a:xfrm>
            <a:off x="1593600" y="19395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TRANSPOSE GRAPH OPTIMIZATION: GRAPHICAL INTUITION</a:t>
            </a:r>
            <a:endParaRPr sz="3000"/>
          </a:p>
        </p:txBody>
      </p:sp>
      <p:sp>
        <p:nvSpPr>
          <p:cNvPr id="471" name="Google Shape;471;p37"/>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472" name="Google Shape;472;p37"/>
          <p:cNvSpPr txBox="1"/>
          <p:nvPr/>
        </p:nvSpPr>
        <p:spPr>
          <a:xfrm>
            <a:off x="5122900" y="1086175"/>
            <a:ext cx="3645300" cy="365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Processed nodes using the “straight” graph:</a:t>
            </a:r>
            <a:endParaRPr sz="1800">
              <a:solidFill>
                <a:srgbClr val="F2F2F2"/>
              </a:solidFill>
              <a:latin typeface="Fira Sans Condensed"/>
              <a:ea typeface="Fira Sans Condensed"/>
              <a:cs typeface="Fira Sans Condensed"/>
              <a:sym typeface="Fira Sans Condensed"/>
            </a:endParaRPr>
          </a:p>
          <a:p>
            <a:pPr indent="-342900" lvl="1" marL="914400" rtl="0" algn="l">
              <a:lnSpc>
                <a:spcPct val="115000"/>
              </a:lnSpc>
              <a:spcBef>
                <a:spcPts val="100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V</a:t>
            </a:r>
            <a:r>
              <a:rPr baseline="-25000" lang="en" sz="1800">
                <a:solidFill>
                  <a:srgbClr val="F2F2F2"/>
                </a:solidFill>
                <a:latin typeface="Fira Sans Condensed"/>
                <a:ea typeface="Fira Sans Condensed"/>
                <a:cs typeface="Fira Sans Condensed"/>
                <a:sym typeface="Fira Sans Condensed"/>
              </a:rPr>
              <a:t>P</a:t>
            </a:r>
            <a:r>
              <a:rPr lang="en" sz="1800">
                <a:solidFill>
                  <a:srgbClr val="F2F2F2"/>
                </a:solidFill>
                <a:latin typeface="Fira Sans Condensed"/>
                <a:ea typeface="Fira Sans Condensed"/>
                <a:cs typeface="Fira Sans Condensed"/>
                <a:sym typeface="Fira Sans Condensed"/>
              </a:rPr>
              <a:t> = {v</a:t>
            </a:r>
            <a:r>
              <a:rPr baseline="-25000" lang="en" sz="1800">
                <a:solidFill>
                  <a:srgbClr val="F2F2F2"/>
                </a:solidFill>
                <a:latin typeface="Fira Sans Condensed"/>
                <a:ea typeface="Fira Sans Condensed"/>
                <a:cs typeface="Fira Sans Condensed"/>
                <a:sym typeface="Fira Sans Condensed"/>
              </a:rPr>
              <a:t>1</a:t>
            </a:r>
            <a:r>
              <a:rPr lang="en" sz="1800">
                <a:solidFill>
                  <a:srgbClr val="F2F2F2"/>
                </a:solidFill>
                <a:latin typeface="Fira Sans Condensed"/>
                <a:ea typeface="Fira Sans Condensed"/>
                <a:cs typeface="Fira Sans Condensed"/>
                <a:sym typeface="Fira Sans Condensed"/>
              </a:rPr>
              <a:t>, v</a:t>
            </a:r>
            <a:r>
              <a:rPr baseline="-25000" lang="en" sz="1800">
                <a:solidFill>
                  <a:srgbClr val="F2F2F2"/>
                </a:solidFill>
                <a:latin typeface="Fira Sans Condensed"/>
                <a:ea typeface="Fira Sans Condensed"/>
                <a:cs typeface="Fira Sans Condensed"/>
                <a:sym typeface="Fira Sans Condensed"/>
              </a:rPr>
              <a:t>3</a:t>
            </a:r>
            <a:r>
              <a:rPr lang="en" sz="1800">
                <a:solidFill>
                  <a:srgbClr val="F2F2F2"/>
                </a:solidFill>
                <a:latin typeface="Fira Sans Condensed"/>
                <a:ea typeface="Fira Sans Condensed"/>
                <a:cs typeface="Fira Sans Condensed"/>
                <a:sym typeface="Fira Sans Condensed"/>
              </a:rPr>
              <a:t>, v</a:t>
            </a:r>
            <a:r>
              <a:rPr baseline="-25000" lang="en" sz="1800">
                <a:solidFill>
                  <a:srgbClr val="F2F2F2"/>
                </a:solidFill>
                <a:latin typeface="Fira Sans Condensed"/>
                <a:ea typeface="Fira Sans Condensed"/>
                <a:cs typeface="Fira Sans Condensed"/>
                <a:sym typeface="Fira Sans Condensed"/>
              </a:rPr>
              <a:t>7</a:t>
            </a:r>
            <a:r>
              <a:rPr lang="en" sz="1800">
                <a:solidFill>
                  <a:srgbClr val="F2F2F2"/>
                </a:solidFill>
                <a:latin typeface="Fira Sans Condensed"/>
                <a:ea typeface="Fira Sans Condensed"/>
                <a:cs typeface="Fira Sans Condensed"/>
                <a:sym typeface="Fira Sans Condensed"/>
              </a:rPr>
              <a:t>, v</a:t>
            </a:r>
            <a:r>
              <a:rPr baseline="-25000" lang="en" sz="1800">
                <a:solidFill>
                  <a:srgbClr val="F2F2F2"/>
                </a:solidFill>
                <a:latin typeface="Fira Sans Condensed"/>
                <a:ea typeface="Fira Sans Condensed"/>
                <a:cs typeface="Fira Sans Condensed"/>
                <a:sym typeface="Fira Sans Condensed"/>
              </a:rPr>
              <a:t>8</a:t>
            </a:r>
            <a:r>
              <a:rPr lang="en" sz="1800">
                <a:solidFill>
                  <a:srgbClr val="F2F2F2"/>
                </a:solidFill>
                <a:latin typeface="Fira Sans Condensed"/>
                <a:ea typeface="Fira Sans Condensed"/>
                <a:cs typeface="Fira Sans Condensed"/>
                <a:sym typeface="Fira Sans Condensed"/>
              </a:rPr>
              <a:t>}.</a:t>
            </a:r>
            <a:endParaRPr sz="1800">
              <a:solidFill>
                <a:srgbClr val="F2F2F2"/>
              </a:solidFill>
              <a:latin typeface="Fira Sans Condensed"/>
              <a:ea typeface="Fira Sans Condensed"/>
              <a:cs typeface="Fira Sans Condensed"/>
              <a:sym typeface="Fira Sans Condensed"/>
            </a:endParaRPr>
          </a:p>
          <a:p>
            <a:pPr indent="-342900" lvl="0" marL="457200" rtl="0" algn="l">
              <a:lnSpc>
                <a:spcPct val="115000"/>
              </a:lnSpc>
              <a:spcBef>
                <a:spcPts val="100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Processed nodes using the transpose graph:</a:t>
            </a:r>
            <a:endParaRPr sz="1800">
              <a:solidFill>
                <a:srgbClr val="F2F2F2"/>
              </a:solidFill>
              <a:latin typeface="Fira Sans Condensed"/>
              <a:ea typeface="Fira Sans Condensed"/>
              <a:cs typeface="Fira Sans Condensed"/>
              <a:sym typeface="Fira Sans Condensed"/>
            </a:endParaRPr>
          </a:p>
          <a:p>
            <a:pPr indent="-342900" lvl="1" marL="914400" rtl="0" algn="l">
              <a:lnSpc>
                <a:spcPct val="115000"/>
              </a:lnSpc>
              <a:spcBef>
                <a:spcPts val="100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V</a:t>
            </a:r>
            <a:r>
              <a:rPr baseline="-25000" lang="en" sz="1800">
                <a:solidFill>
                  <a:srgbClr val="F2F2F2"/>
                </a:solidFill>
                <a:latin typeface="Fira Sans Condensed"/>
                <a:ea typeface="Fira Sans Condensed"/>
                <a:cs typeface="Fira Sans Condensed"/>
                <a:sym typeface="Fira Sans Condensed"/>
              </a:rPr>
              <a:t>P’</a:t>
            </a:r>
            <a:r>
              <a:rPr lang="en" sz="1800">
                <a:solidFill>
                  <a:srgbClr val="F2F2F2"/>
                </a:solidFill>
                <a:latin typeface="Fira Sans Condensed"/>
                <a:ea typeface="Fira Sans Condensed"/>
                <a:cs typeface="Fira Sans Condensed"/>
                <a:sym typeface="Fira Sans Condensed"/>
              </a:rPr>
              <a:t> = {v</a:t>
            </a:r>
            <a:r>
              <a:rPr baseline="-25000" lang="en" sz="1800">
                <a:solidFill>
                  <a:srgbClr val="F2F2F2"/>
                </a:solidFill>
                <a:latin typeface="Fira Sans Condensed"/>
                <a:ea typeface="Fira Sans Condensed"/>
                <a:cs typeface="Fira Sans Condensed"/>
                <a:sym typeface="Fira Sans Condensed"/>
              </a:rPr>
              <a:t>3 </a:t>
            </a:r>
            <a:r>
              <a:rPr lang="en" sz="1800">
                <a:solidFill>
                  <a:srgbClr val="F2F2F2"/>
                </a:solidFill>
                <a:latin typeface="Fira Sans Condensed"/>
                <a:ea typeface="Fira Sans Condensed"/>
                <a:cs typeface="Fira Sans Condensed"/>
                <a:sym typeface="Fira Sans Condensed"/>
              </a:rPr>
              <a:t>, v</a:t>
            </a:r>
            <a:r>
              <a:rPr baseline="-25000" lang="en" sz="1800">
                <a:solidFill>
                  <a:srgbClr val="F2F2F2"/>
                </a:solidFill>
                <a:latin typeface="Fira Sans Condensed"/>
                <a:ea typeface="Fira Sans Condensed"/>
                <a:cs typeface="Fira Sans Condensed"/>
                <a:sym typeface="Fira Sans Condensed"/>
              </a:rPr>
              <a:t>8</a:t>
            </a:r>
            <a:r>
              <a:rPr lang="en" sz="1800">
                <a:solidFill>
                  <a:srgbClr val="F2F2F2"/>
                </a:solidFill>
                <a:latin typeface="Fira Sans Condensed"/>
                <a:ea typeface="Fira Sans Condensed"/>
                <a:cs typeface="Fira Sans Condensed"/>
                <a:sym typeface="Fira Sans Condensed"/>
              </a:rPr>
              <a:t>}.</a:t>
            </a:r>
            <a:endParaRPr sz="1800">
              <a:solidFill>
                <a:srgbClr val="F2F2F2"/>
              </a:solidFill>
              <a:latin typeface="Fira Sans Condensed"/>
              <a:ea typeface="Fira Sans Condensed"/>
              <a:cs typeface="Fira Sans Condensed"/>
              <a:sym typeface="Fira Sans Condensed"/>
            </a:endParaRPr>
          </a:p>
          <a:p>
            <a:pPr indent="-342900" lvl="0" marL="457200" rtl="0" algn="l">
              <a:lnSpc>
                <a:spcPct val="115000"/>
              </a:lnSpc>
              <a:spcBef>
                <a:spcPts val="100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Regardless of the data structure employed:</a:t>
            </a:r>
            <a:endParaRPr sz="1800">
              <a:solidFill>
                <a:srgbClr val="F2F2F2"/>
              </a:solidFill>
              <a:latin typeface="Fira Sans Condensed"/>
              <a:ea typeface="Fira Sans Condensed"/>
              <a:cs typeface="Fira Sans Condensed"/>
              <a:sym typeface="Fira Sans Condensed"/>
            </a:endParaRPr>
          </a:p>
          <a:p>
            <a:pPr indent="-342900" lvl="1" marL="914400" rtl="0" algn="l">
              <a:lnSpc>
                <a:spcPct val="115000"/>
              </a:lnSpc>
              <a:spcBef>
                <a:spcPts val="1000"/>
              </a:spcBef>
              <a:spcAft>
                <a:spcPts val="100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Reach_Comp(X) = {v</a:t>
            </a:r>
            <a:r>
              <a:rPr baseline="-25000" lang="en" sz="1800">
                <a:solidFill>
                  <a:srgbClr val="F2F2F2"/>
                </a:solidFill>
                <a:latin typeface="Fira Sans Condensed"/>
                <a:ea typeface="Fira Sans Condensed"/>
                <a:cs typeface="Fira Sans Condensed"/>
                <a:sym typeface="Fira Sans Condensed"/>
              </a:rPr>
              <a:t>3</a:t>
            </a:r>
            <a:r>
              <a:rPr lang="en" sz="1800">
                <a:solidFill>
                  <a:srgbClr val="F2F2F2"/>
                </a:solidFill>
                <a:latin typeface="Fira Sans Condensed"/>
                <a:ea typeface="Fira Sans Condensed"/>
                <a:cs typeface="Fira Sans Condensed"/>
                <a:sym typeface="Fira Sans Condensed"/>
              </a:rPr>
              <a:t>, v</a:t>
            </a:r>
            <a:r>
              <a:rPr baseline="-25000" lang="en" sz="1800">
                <a:solidFill>
                  <a:srgbClr val="F2F2F2"/>
                </a:solidFill>
                <a:latin typeface="Fira Sans Condensed"/>
                <a:ea typeface="Fira Sans Condensed"/>
                <a:cs typeface="Fira Sans Condensed"/>
                <a:sym typeface="Fira Sans Condensed"/>
              </a:rPr>
              <a:t>8</a:t>
            </a:r>
            <a:r>
              <a:rPr lang="en" sz="1800">
                <a:solidFill>
                  <a:srgbClr val="F2F2F2"/>
                </a:solidFill>
                <a:latin typeface="Fira Sans Condensed"/>
                <a:ea typeface="Fira Sans Condensed"/>
                <a:cs typeface="Fira Sans Condensed"/>
                <a:sym typeface="Fira Sans Condensed"/>
              </a:rPr>
              <a:t>}.</a:t>
            </a:r>
            <a:endParaRPr sz="1800">
              <a:solidFill>
                <a:srgbClr val="F2F2F2"/>
              </a:solidFill>
              <a:latin typeface="Fira Sans Condensed"/>
              <a:ea typeface="Fira Sans Condensed"/>
              <a:cs typeface="Fira Sans Condensed"/>
              <a:sym typeface="Fira Sans Condensed"/>
            </a:endParaRPr>
          </a:p>
        </p:txBody>
      </p:sp>
      <p:pic>
        <p:nvPicPr>
          <p:cNvPr id="473" name="Google Shape;473;p37"/>
          <p:cNvPicPr preferRelativeResize="0"/>
          <p:nvPr/>
        </p:nvPicPr>
        <p:blipFill>
          <a:blip r:embed="rId4">
            <a:alphaModFix/>
          </a:blip>
          <a:stretch>
            <a:fillRect/>
          </a:stretch>
        </p:blipFill>
        <p:spPr>
          <a:xfrm>
            <a:off x="536675" y="929350"/>
            <a:ext cx="4085401" cy="4072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38"/>
          <p:cNvSpPr txBox="1"/>
          <p:nvPr>
            <p:ph type="title"/>
          </p:nvPr>
        </p:nvSpPr>
        <p:spPr>
          <a:xfrm>
            <a:off x="1593600" y="24945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TRANSPOSE GRAPH OPTIMIZATION: COMPUTING SAFETY_COMP(X)</a:t>
            </a:r>
            <a:endParaRPr sz="3000"/>
          </a:p>
        </p:txBody>
      </p:sp>
      <p:sp>
        <p:nvSpPr>
          <p:cNvPr id="479" name="Google Shape;479;p38"/>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480" name="Google Shape;480;p38"/>
          <p:cNvSpPr txBox="1"/>
          <p:nvPr/>
        </p:nvSpPr>
        <p:spPr>
          <a:xfrm>
            <a:off x="1052850" y="1086175"/>
            <a:ext cx="70383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With reference to formulation of reachability games, </a:t>
            </a:r>
            <a:r>
              <a:rPr lang="en" sz="1600">
                <a:solidFill>
                  <a:srgbClr val="F2F2F2"/>
                </a:solidFill>
                <a:latin typeface="Fira Sans Condensed"/>
                <a:ea typeface="Fira Sans Condensed"/>
                <a:cs typeface="Fira Sans Condensed"/>
                <a:sym typeface="Fira Sans Condensed"/>
              </a:rPr>
              <a:t>Safety_comp(X) will include all the nodes v ⊆ V that satisfy the following conditions:</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a)  The node v is controlled by the safety player ( i.e., v ∩ S).</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b)  The node v belongs to the set N</a:t>
            </a:r>
            <a:r>
              <a:rPr baseline="-25000" lang="en" sz="1600">
                <a:solidFill>
                  <a:srgbClr val="F2F2F2"/>
                </a:solidFill>
                <a:latin typeface="Fira Sans Condensed"/>
                <a:ea typeface="Fira Sans Condensed"/>
                <a:cs typeface="Fira Sans Condensed"/>
                <a:sym typeface="Fira Sans Condensed"/>
              </a:rPr>
              <a:t>GT </a:t>
            </a:r>
            <a:r>
              <a:rPr lang="en" sz="1600">
                <a:solidFill>
                  <a:srgbClr val="F2F2F2"/>
                </a:solidFill>
                <a:latin typeface="Fira Sans Condensed"/>
                <a:ea typeface="Fira Sans Condensed"/>
                <a:cs typeface="Fira Sans Condensed"/>
                <a:sym typeface="Fira Sans Condensed"/>
              </a:rPr>
              <a:t>( i.e., v ∈ N</a:t>
            </a:r>
            <a:r>
              <a:rPr baseline="-25000" lang="en" sz="1600">
                <a:solidFill>
                  <a:srgbClr val="F2F2F2"/>
                </a:solidFill>
                <a:latin typeface="Fira Sans Condensed"/>
                <a:ea typeface="Fira Sans Condensed"/>
                <a:cs typeface="Fira Sans Condensed"/>
                <a:sym typeface="Fira Sans Condensed"/>
              </a:rPr>
              <a:t>GT </a:t>
            </a:r>
            <a:r>
              <a:rPr lang="en" sz="1600">
                <a:solidFill>
                  <a:srgbClr val="F2F2F2"/>
                </a:solidFill>
                <a:latin typeface="Fira Sans Condensed"/>
                <a:ea typeface="Fira Sans Condensed"/>
                <a:cs typeface="Fira Sans Condensed"/>
                <a:sym typeface="Fira Sans Condensed"/>
              </a:rPr>
              <a:t>).</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c)  All the outgoing edges of the node v ⊆ V lead to nodes contained in the target set X (i.e., v ∈ V | E(v) ⊆ X).</a:t>
            </a:r>
            <a:endParaRPr sz="1600">
              <a:solidFill>
                <a:srgbClr val="F2F2F2"/>
              </a:solidFill>
              <a:latin typeface="Fira Sans Condensed"/>
              <a:ea typeface="Fira Sans Condensed"/>
              <a:cs typeface="Fira Sans Condensed"/>
              <a:sym typeface="Fira Sans Condensed"/>
            </a:endParaRPr>
          </a:p>
        </p:txBody>
      </p:sp>
      <p:sp>
        <p:nvSpPr>
          <p:cNvPr id="481" name="Google Shape;481;p38"/>
          <p:cNvSpPr/>
          <p:nvPr/>
        </p:nvSpPr>
        <p:spPr>
          <a:xfrm>
            <a:off x="4289550" y="2961713"/>
            <a:ext cx="564900" cy="815100"/>
          </a:xfrm>
          <a:prstGeom prst="down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txBox="1"/>
          <p:nvPr/>
        </p:nvSpPr>
        <p:spPr>
          <a:xfrm>
            <a:off x="1076700" y="3805250"/>
            <a:ext cx="6990600" cy="10860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rgbClr val="F2F2F2"/>
              </a:buClr>
              <a:buSzPts val="2100"/>
              <a:buFont typeface="Fira Sans Condensed"/>
              <a:buChar char="➢"/>
            </a:pPr>
            <a:r>
              <a:rPr lang="en" sz="1600">
                <a:solidFill>
                  <a:srgbClr val="F2F2F2"/>
                </a:solidFill>
                <a:latin typeface="Fira Sans Condensed"/>
                <a:ea typeface="Fira Sans Condensed"/>
                <a:cs typeface="Fira Sans Condensed"/>
                <a:sym typeface="Fira Sans Condensed"/>
              </a:rPr>
              <a:t>H</a:t>
            </a:r>
            <a:r>
              <a:rPr lang="en" sz="1600">
                <a:solidFill>
                  <a:srgbClr val="F2F2F2"/>
                </a:solidFill>
                <a:latin typeface="Fira Sans Condensed"/>
                <a:ea typeface="Fira Sans Condensed"/>
                <a:cs typeface="Fira Sans Condensed"/>
                <a:sym typeface="Fira Sans Condensed"/>
              </a:rPr>
              <a:t>ybrid approach: we employ the transpose graph to check the fulfillment of condition b), while we use the straight graph to check if condition c) is verified. </a:t>
            </a:r>
            <a:endParaRPr sz="2100">
              <a:latin typeface="Fira Sans Condensed Light"/>
              <a:ea typeface="Fira Sans Condensed Light"/>
              <a:cs typeface="Fira Sans Condensed Light"/>
              <a:sym typeface="Fira Sans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39"/>
          <p:cNvSpPr txBox="1"/>
          <p:nvPr>
            <p:ph type="title"/>
          </p:nvPr>
        </p:nvSpPr>
        <p:spPr>
          <a:xfrm>
            <a:off x="1207000" y="704550"/>
            <a:ext cx="6681300" cy="373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sz="5800">
                <a:latin typeface="Fira Sans Condensed"/>
                <a:ea typeface="Fira Sans Condensed"/>
                <a:cs typeface="Fira Sans Condensed"/>
                <a:sym typeface="Fira Sans Condensed"/>
              </a:rPr>
              <a:t>Current set optimization</a:t>
            </a:r>
            <a:endParaRPr b="0" sz="5800">
              <a:latin typeface="Fira Sans Condensed"/>
              <a:ea typeface="Fira Sans Condensed"/>
              <a:cs typeface="Fira Sans Condensed"/>
              <a:sym typeface="Fira Sans Condensed"/>
            </a:endParaRPr>
          </a:p>
        </p:txBody>
      </p:sp>
      <p:grpSp>
        <p:nvGrpSpPr>
          <p:cNvPr id="488" name="Google Shape;488;p39"/>
          <p:cNvGrpSpPr/>
          <p:nvPr/>
        </p:nvGrpSpPr>
        <p:grpSpPr>
          <a:xfrm>
            <a:off x="6933595" y="18846"/>
            <a:ext cx="2210395" cy="2090466"/>
            <a:chOff x="1040275" y="238125"/>
            <a:chExt cx="5538450" cy="5237950"/>
          </a:xfrm>
        </p:grpSpPr>
        <p:sp>
          <p:nvSpPr>
            <p:cNvPr id="489" name="Google Shape;489;p39"/>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9"/>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9"/>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9"/>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9"/>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9"/>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9"/>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9"/>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9"/>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9"/>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9"/>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9"/>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40"/>
          <p:cNvSpPr txBox="1"/>
          <p:nvPr>
            <p:ph type="title"/>
          </p:nvPr>
        </p:nvSpPr>
        <p:spPr>
          <a:xfrm>
            <a:off x="720000" y="853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ON WHICH COMPUTATION ARE WE IMPACTING WITH THIS OPTIMIZATION?</a:t>
            </a:r>
            <a:endParaRPr sz="3000"/>
          </a:p>
        </p:txBody>
      </p:sp>
      <p:pic>
        <p:nvPicPr>
          <p:cNvPr id="719" name="Google Shape;719;p40"/>
          <p:cNvPicPr preferRelativeResize="0"/>
          <p:nvPr/>
        </p:nvPicPr>
        <p:blipFill>
          <a:blip r:embed="rId4">
            <a:alphaModFix/>
          </a:blip>
          <a:stretch>
            <a:fillRect/>
          </a:stretch>
        </p:blipFill>
        <p:spPr>
          <a:xfrm>
            <a:off x="149925" y="1956175"/>
            <a:ext cx="8844126" cy="1855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 OF CONTENTS</a:t>
            </a:r>
            <a:endParaRPr/>
          </a:p>
        </p:txBody>
      </p:sp>
      <p:sp>
        <p:nvSpPr>
          <p:cNvPr id="106" name="Google Shape;106;p23"/>
          <p:cNvSpPr txBox="1"/>
          <p:nvPr>
            <p:ph idx="4294967295" type="subTitle"/>
          </p:nvPr>
        </p:nvSpPr>
        <p:spPr>
          <a:xfrm>
            <a:off x="2197100" y="2073789"/>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PERSONAL OPTIMIZATIONS</a:t>
            </a:r>
            <a:endParaRPr b="1" sz="1800">
              <a:latin typeface="Rajdhani"/>
              <a:ea typeface="Rajdhani"/>
              <a:cs typeface="Rajdhani"/>
              <a:sym typeface="Rajdhani"/>
            </a:endParaRPr>
          </a:p>
        </p:txBody>
      </p:sp>
      <p:sp>
        <p:nvSpPr>
          <p:cNvPr id="107" name="Google Shape;107;p23"/>
          <p:cNvSpPr txBox="1"/>
          <p:nvPr>
            <p:ph idx="4294967295" type="subTitle"/>
          </p:nvPr>
        </p:nvSpPr>
        <p:spPr>
          <a:xfrm>
            <a:off x="5288500" y="216296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EXPERIMENTAL PHASE</a:t>
            </a:r>
            <a:endParaRPr b="1" sz="1800">
              <a:latin typeface="Rajdhani"/>
              <a:ea typeface="Rajdhani"/>
              <a:cs typeface="Rajdhani"/>
              <a:sym typeface="Rajdhani"/>
            </a:endParaRPr>
          </a:p>
        </p:txBody>
      </p:sp>
      <p:sp>
        <p:nvSpPr>
          <p:cNvPr id="108" name="Google Shape;108;p23"/>
          <p:cNvSpPr txBox="1"/>
          <p:nvPr>
            <p:ph idx="4294967295" type="subTitle"/>
          </p:nvPr>
        </p:nvSpPr>
        <p:spPr>
          <a:xfrm>
            <a:off x="604900" y="3401025"/>
            <a:ext cx="17049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FUNDAMENTALS</a:t>
            </a:r>
            <a:endParaRPr b="1" sz="1800">
              <a:latin typeface="Rajdhani"/>
              <a:ea typeface="Rajdhani"/>
              <a:cs typeface="Rajdhani"/>
              <a:sym typeface="Rajdhani"/>
            </a:endParaRPr>
          </a:p>
        </p:txBody>
      </p:sp>
      <p:sp>
        <p:nvSpPr>
          <p:cNvPr id="109" name="Google Shape;109;p23"/>
          <p:cNvSpPr txBox="1"/>
          <p:nvPr>
            <p:ph idx="4294967295" type="subTitle"/>
          </p:nvPr>
        </p:nvSpPr>
        <p:spPr>
          <a:xfrm>
            <a:off x="6834400" y="340101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CONCLUSIONS</a:t>
            </a:r>
            <a:endParaRPr b="1" sz="1800">
              <a:latin typeface="Rajdhani"/>
              <a:ea typeface="Rajdhani"/>
              <a:cs typeface="Rajdhani"/>
              <a:sym typeface="Rajdhani"/>
            </a:endParaRPr>
          </a:p>
        </p:txBody>
      </p:sp>
      <p:sp>
        <p:nvSpPr>
          <p:cNvPr id="110" name="Google Shape;110;p23"/>
          <p:cNvSpPr txBox="1"/>
          <p:nvPr>
            <p:ph idx="4294967295" type="subTitle"/>
          </p:nvPr>
        </p:nvSpPr>
        <p:spPr>
          <a:xfrm>
            <a:off x="3742750" y="3464189"/>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MULTIPLE PERSPECTIVE ALGORITHM</a:t>
            </a:r>
            <a:endParaRPr b="1" sz="1800">
              <a:latin typeface="Rajdhani"/>
              <a:ea typeface="Rajdhani"/>
              <a:cs typeface="Rajdhani"/>
              <a:sym typeface="Rajdhani"/>
            </a:endParaRPr>
          </a:p>
        </p:txBody>
      </p:sp>
      <p:sp>
        <p:nvSpPr>
          <p:cNvPr id="111" name="Google Shape;111;p23"/>
          <p:cNvSpPr/>
          <p:nvPr/>
        </p:nvSpPr>
        <p:spPr>
          <a:xfrm>
            <a:off x="11942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a:off x="27399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a:off x="42856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a:off x="58313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7377050" y="2676375"/>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23"/>
          <p:cNvCxnSpPr>
            <a:stCxn id="111" idx="6"/>
            <a:endCxn id="112" idx="2"/>
          </p:cNvCxnSpPr>
          <p:nvPr/>
        </p:nvCxnSpPr>
        <p:spPr>
          <a:xfrm>
            <a:off x="1766950" y="2962725"/>
            <a:ext cx="972900" cy="0"/>
          </a:xfrm>
          <a:prstGeom prst="straightConnector1">
            <a:avLst/>
          </a:prstGeom>
          <a:noFill/>
          <a:ln cap="flat" cmpd="sng" w="19050">
            <a:solidFill>
              <a:schemeClr val="lt2"/>
            </a:solidFill>
            <a:prstDash val="solid"/>
            <a:round/>
            <a:headEnd len="med" w="med" type="none"/>
            <a:tailEnd len="med" w="med" type="none"/>
          </a:ln>
        </p:spPr>
      </p:cxnSp>
      <p:cxnSp>
        <p:nvCxnSpPr>
          <p:cNvPr id="117" name="Google Shape;117;p23"/>
          <p:cNvCxnSpPr>
            <a:stCxn id="112" idx="6"/>
            <a:endCxn id="113" idx="2"/>
          </p:cNvCxnSpPr>
          <p:nvPr/>
        </p:nvCxnSpPr>
        <p:spPr>
          <a:xfrm>
            <a:off x="3312650" y="2962725"/>
            <a:ext cx="972900" cy="0"/>
          </a:xfrm>
          <a:prstGeom prst="straightConnector1">
            <a:avLst/>
          </a:prstGeom>
          <a:noFill/>
          <a:ln cap="flat" cmpd="sng" w="19050">
            <a:solidFill>
              <a:schemeClr val="lt2"/>
            </a:solidFill>
            <a:prstDash val="solid"/>
            <a:round/>
            <a:headEnd len="med" w="med" type="none"/>
            <a:tailEnd len="med" w="med" type="none"/>
          </a:ln>
        </p:spPr>
      </p:cxnSp>
      <p:cxnSp>
        <p:nvCxnSpPr>
          <p:cNvPr id="118" name="Google Shape;118;p23"/>
          <p:cNvCxnSpPr>
            <a:stCxn id="113" idx="6"/>
            <a:endCxn id="114" idx="2"/>
          </p:cNvCxnSpPr>
          <p:nvPr/>
        </p:nvCxnSpPr>
        <p:spPr>
          <a:xfrm>
            <a:off x="4858350" y="2962725"/>
            <a:ext cx="972900" cy="0"/>
          </a:xfrm>
          <a:prstGeom prst="straightConnector1">
            <a:avLst/>
          </a:prstGeom>
          <a:noFill/>
          <a:ln cap="flat" cmpd="sng" w="19050">
            <a:solidFill>
              <a:schemeClr val="lt2"/>
            </a:solidFill>
            <a:prstDash val="solid"/>
            <a:round/>
            <a:headEnd len="med" w="med" type="none"/>
            <a:tailEnd len="med" w="med" type="none"/>
          </a:ln>
        </p:spPr>
      </p:cxnSp>
      <p:cxnSp>
        <p:nvCxnSpPr>
          <p:cNvPr id="119" name="Google Shape;119;p23"/>
          <p:cNvCxnSpPr>
            <a:stCxn id="114" idx="6"/>
            <a:endCxn id="115" idx="2"/>
          </p:cNvCxnSpPr>
          <p:nvPr/>
        </p:nvCxnSpPr>
        <p:spPr>
          <a:xfrm>
            <a:off x="6404050" y="2962725"/>
            <a:ext cx="972900" cy="0"/>
          </a:xfrm>
          <a:prstGeom prst="straightConnector1">
            <a:avLst/>
          </a:prstGeom>
          <a:noFill/>
          <a:ln cap="flat" cmpd="sng" w="19050">
            <a:solidFill>
              <a:schemeClr val="lt2"/>
            </a:solidFill>
            <a:prstDash val="solid"/>
            <a:round/>
            <a:headEnd len="med" w="med" type="none"/>
            <a:tailEnd len="med" w="med" type="none"/>
          </a:ln>
        </p:spPr>
      </p:cxnSp>
      <p:grpSp>
        <p:nvGrpSpPr>
          <p:cNvPr id="120" name="Google Shape;120;p23"/>
          <p:cNvGrpSpPr/>
          <p:nvPr/>
        </p:nvGrpSpPr>
        <p:grpSpPr>
          <a:xfrm>
            <a:off x="1332734" y="2826965"/>
            <a:ext cx="288452" cy="275353"/>
            <a:chOff x="4126815" y="2760704"/>
            <a:chExt cx="380393" cy="363118"/>
          </a:xfrm>
        </p:grpSpPr>
        <p:sp>
          <p:nvSpPr>
            <p:cNvPr id="121" name="Google Shape;121;p23"/>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23"/>
          <p:cNvGrpSpPr/>
          <p:nvPr/>
        </p:nvGrpSpPr>
        <p:grpSpPr>
          <a:xfrm>
            <a:off x="2885622" y="2824148"/>
            <a:ext cx="281276" cy="280987"/>
            <a:chOff x="2497275" y="2744159"/>
            <a:chExt cx="370930" cy="370549"/>
          </a:xfrm>
        </p:grpSpPr>
        <p:sp>
          <p:nvSpPr>
            <p:cNvPr id="126" name="Google Shape;126;p23"/>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23"/>
          <p:cNvGrpSpPr/>
          <p:nvPr/>
        </p:nvGrpSpPr>
        <p:grpSpPr>
          <a:xfrm>
            <a:off x="5980716" y="2827568"/>
            <a:ext cx="273857" cy="274147"/>
            <a:chOff x="7538896" y="1970156"/>
            <a:chExt cx="361147" cy="361529"/>
          </a:xfrm>
        </p:grpSpPr>
        <p:sp>
          <p:nvSpPr>
            <p:cNvPr id="133" name="Google Shape;133;p23"/>
            <p:cNvSpPr/>
            <p:nvPr/>
          </p:nvSpPr>
          <p:spPr>
            <a:xfrm>
              <a:off x="7538896" y="1970156"/>
              <a:ext cx="361147" cy="361529"/>
            </a:xfrm>
            <a:custGeom>
              <a:rect b="b" l="l" r="r" t="t"/>
              <a:pathLst>
                <a:path extrusionOk="0" h="11359" w="11347">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7685907" y="2066784"/>
              <a:ext cx="101211" cy="11394"/>
            </a:xfrm>
            <a:custGeom>
              <a:rect b="b" l="l" r="r" t="t"/>
              <a:pathLst>
                <a:path extrusionOk="0" h="358" w="318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7685907" y="2106187"/>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7685907" y="2145239"/>
              <a:ext cx="147075" cy="11394"/>
            </a:xfrm>
            <a:custGeom>
              <a:rect b="b" l="l" r="r" t="t"/>
              <a:pathLst>
                <a:path extrusionOk="0" h="358" w="4621">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7685907" y="2184260"/>
              <a:ext cx="147075" cy="11394"/>
            </a:xfrm>
            <a:custGeom>
              <a:rect b="b" l="l" r="r" t="t"/>
              <a:pathLst>
                <a:path extrusionOk="0" h="358" w="4621">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7685907" y="2223280"/>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23"/>
          <p:cNvGrpSpPr/>
          <p:nvPr/>
        </p:nvGrpSpPr>
        <p:grpSpPr>
          <a:xfrm>
            <a:off x="4432584" y="2793196"/>
            <a:ext cx="278739" cy="339073"/>
            <a:chOff x="1768821" y="3361108"/>
            <a:chExt cx="278739" cy="339073"/>
          </a:xfrm>
        </p:grpSpPr>
        <p:sp>
          <p:nvSpPr>
            <p:cNvPr id="140" name="Google Shape;140;p2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3"/>
          <p:cNvSpPr/>
          <p:nvPr/>
        </p:nvSpPr>
        <p:spPr>
          <a:xfrm>
            <a:off x="4285650" y="2676363"/>
            <a:ext cx="572700" cy="572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3"/>
          <p:cNvGrpSpPr/>
          <p:nvPr/>
        </p:nvGrpSpPr>
        <p:grpSpPr>
          <a:xfrm>
            <a:off x="7554253" y="2788191"/>
            <a:ext cx="218687" cy="349052"/>
            <a:chOff x="4054103" y="2430191"/>
            <a:chExt cx="218687" cy="349052"/>
          </a:xfrm>
        </p:grpSpPr>
        <p:sp>
          <p:nvSpPr>
            <p:cNvPr id="153" name="Google Shape;153;p23"/>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3" name="Shape 723"/>
        <p:cNvGrpSpPr/>
        <p:nvPr/>
      </p:nvGrpSpPr>
      <p:grpSpPr>
        <a:xfrm>
          <a:off x="0" y="0"/>
          <a:ext cx="0" cy="0"/>
          <a:chOff x="0" y="0"/>
          <a:chExt cx="0" cy="0"/>
        </a:xfrm>
      </p:grpSpPr>
      <p:sp>
        <p:nvSpPr>
          <p:cNvPr id="724" name="Google Shape;724;p41"/>
          <p:cNvSpPr txBox="1"/>
          <p:nvPr>
            <p:ph type="title"/>
          </p:nvPr>
        </p:nvSpPr>
        <p:spPr>
          <a:xfrm>
            <a:off x="1593600" y="9830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CURRENT SET</a:t>
            </a:r>
            <a:r>
              <a:rPr lang="en" sz="3000"/>
              <a:t> OPTIMIZATION</a:t>
            </a:r>
            <a:endParaRPr sz="3000"/>
          </a:p>
        </p:txBody>
      </p:sp>
      <p:sp>
        <p:nvSpPr>
          <p:cNvPr id="725" name="Google Shape;725;p41"/>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726" name="Google Shape;726;p41"/>
          <p:cNvSpPr txBox="1"/>
          <p:nvPr/>
        </p:nvSpPr>
        <p:spPr>
          <a:xfrm>
            <a:off x="1130850" y="671000"/>
            <a:ext cx="64917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With reference to the formulation of reachability games:</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b="1" lang="en" sz="1600">
                <a:solidFill>
                  <a:srgbClr val="F2F2F2"/>
                </a:solidFill>
                <a:latin typeface="Fira Sans Condensed"/>
                <a:ea typeface="Fira Sans Condensed"/>
                <a:cs typeface="Fira Sans Condensed"/>
                <a:sym typeface="Fira Sans Condensed"/>
              </a:rPr>
              <a:t>Current set</a:t>
            </a:r>
            <a:r>
              <a:rPr lang="en" sz="1600">
                <a:solidFill>
                  <a:srgbClr val="F2F2F2"/>
                </a:solidFill>
                <a:latin typeface="Fira Sans Condensed"/>
                <a:ea typeface="Fira Sans Condensed"/>
                <a:cs typeface="Fira Sans Condensed"/>
                <a:sym typeface="Fira Sans Condensed"/>
              </a:rPr>
              <a:t> := </a:t>
            </a:r>
            <a:r>
              <a:rPr i="1" lang="en" sz="1600">
                <a:solidFill>
                  <a:srgbClr val="F2F2F2"/>
                </a:solidFill>
                <a:latin typeface="Fira Sans Condensed"/>
                <a:ea typeface="Fira Sans Condensed"/>
                <a:cs typeface="Fira Sans Condensed"/>
                <a:sym typeface="Fira Sans Condensed"/>
              </a:rPr>
              <a:t>set of nodes added in the last iteration to the reachability player’s winning set.</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It corresponds to the Force</a:t>
            </a:r>
            <a:r>
              <a:rPr baseline="-25000" lang="en" sz="1600">
                <a:solidFill>
                  <a:srgbClr val="F2F2F2"/>
                </a:solidFill>
                <a:latin typeface="Fira Sans Condensed"/>
                <a:ea typeface="Fira Sans Condensed"/>
                <a:cs typeface="Fira Sans Condensed"/>
                <a:sym typeface="Fira Sans Condensed"/>
              </a:rPr>
              <a:t>Reach</a:t>
            </a:r>
            <a:r>
              <a:rPr lang="en" sz="1600">
                <a:solidFill>
                  <a:srgbClr val="F2F2F2"/>
                </a:solidFill>
                <a:latin typeface="Fira Sans Condensed"/>
                <a:ea typeface="Fira Sans Condensed"/>
                <a:cs typeface="Fira Sans Condensed"/>
                <a:sym typeface="Fira Sans Condensed"/>
              </a:rPr>
              <a:t>(X) computed in the algorithm’s previous iteration.</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Current set is generally a subset of the winning set W.</a:t>
            </a:r>
            <a:endParaRPr sz="1600">
              <a:solidFill>
                <a:srgbClr val="F2F2F2"/>
              </a:solidFill>
              <a:latin typeface="Fira Sans Condensed"/>
              <a:ea typeface="Fira Sans Condensed"/>
              <a:cs typeface="Fira Sans Condensed"/>
              <a:sym typeface="Fira Sans Condensed"/>
            </a:endParaRPr>
          </a:p>
        </p:txBody>
      </p:sp>
      <p:sp>
        <p:nvSpPr>
          <p:cNvPr id="727" name="Google Shape;727;p41"/>
          <p:cNvSpPr/>
          <p:nvPr/>
        </p:nvSpPr>
        <p:spPr>
          <a:xfrm>
            <a:off x="4289550" y="2650063"/>
            <a:ext cx="564900" cy="815100"/>
          </a:xfrm>
          <a:prstGeom prst="down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txBox="1"/>
          <p:nvPr/>
        </p:nvSpPr>
        <p:spPr>
          <a:xfrm>
            <a:off x="1052850" y="3517600"/>
            <a:ext cx="69906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We combine this optimization with the transpose graph optimization: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We verify the fulfillment of the conditions a) and b) exclusively for the nodes reachable from the Current set, instead of verifying whether these conditions hold for the set of nodes reachable from the entire winning set.</a:t>
            </a:r>
            <a:endParaRPr sz="1600">
              <a:latin typeface="Fira Sans Condensed Light"/>
              <a:ea typeface="Fira Sans Condensed Light"/>
              <a:cs typeface="Fira Sans Condensed Light"/>
              <a:sym typeface="Fira Sans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2" name="Shape 732"/>
        <p:cNvGrpSpPr/>
        <p:nvPr/>
      </p:nvGrpSpPr>
      <p:grpSpPr>
        <a:xfrm>
          <a:off x="0" y="0"/>
          <a:ext cx="0" cy="0"/>
          <a:chOff x="0" y="0"/>
          <a:chExt cx="0" cy="0"/>
        </a:xfrm>
      </p:grpSpPr>
      <p:sp>
        <p:nvSpPr>
          <p:cNvPr id="733" name="Google Shape;733;p42"/>
          <p:cNvSpPr txBox="1"/>
          <p:nvPr>
            <p:ph type="title"/>
          </p:nvPr>
        </p:nvSpPr>
        <p:spPr>
          <a:xfrm>
            <a:off x="1593600" y="468875"/>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CURRENT SET OPTIMIZATION: </a:t>
            </a:r>
            <a:endParaRPr sz="3000"/>
          </a:p>
          <a:p>
            <a:pPr indent="0" lvl="0" marL="0" rtl="0" algn="ctr">
              <a:spcBef>
                <a:spcPts val="0"/>
              </a:spcBef>
              <a:spcAft>
                <a:spcPts val="0"/>
              </a:spcAft>
              <a:buNone/>
            </a:pPr>
            <a:r>
              <a:rPr lang="en" sz="3000"/>
              <a:t>PROOF OF CORRECTNESS</a:t>
            </a:r>
            <a:endParaRPr sz="3000"/>
          </a:p>
        </p:txBody>
      </p:sp>
      <p:sp>
        <p:nvSpPr>
          <p:cNvPr id="734" name="Google Shape;734;p42"/>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735" name="Google Shape;735;p42"/>
          <p:cNvSpPr txBox="1"/>
          <p:nvPr/>
        </p:nvSpPr>
        <p:spPr>
          <a:xfrm>
            <a:off x="1147050" y="1476675"/>
            <a:ext cx="6849900" cy="2696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Using this optimization, the nodes candidate to enter the target set T are only the nodes that have not been considered yet. </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nodes added in the previous iteration fall within the following cases: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i="1" lang="en" sz="1600">
                <a:solidFill>
                  <a:srgbClr val="F2F2F2"/>
                </a:solidFill>
                <a:latin typeface="Fira Sans Condensed"/>
                <a:ea typeface="Fira Sans Condensed"/>
                <a:cs typeface="Fira Sans Condensed"/>
                <a:sym typeface="Fira Sans Condensed"/>
              </a:rPr>
              <a:t>The node is not reachable from the target set with a single edge</a:t>
            </a:r>
            <a:endParaRPr i="1" sz="1600">
              <a:solidFill>
                <a:srgbClr val="F2F2F2"/>
              </a:solidFill>
              <a:latin typeface="Fira Sans Condensed"/>
              <a:ea typeface="Fira Sans Condensed"/>
              <a:cs typeface="Fira Sans Condensed"/>
              <a:sym typeface="Fira Sans Condensed"/>
            </a:endParaRPr>
          </a:p>
          <a:p>
            <a:pPr indent="-330200" lvl="2" marL="1371600" rtl="0" algn="l">
              <a:lnSpc>
                <a:spcPct val="115000"/>
              </a:lnSpc>
              <a:spcBef>
                <a:spcPts val="0"/>
              </a:spcBef>
              <a:spcAft>
                <a:spcPts val="0"/>
              </a:spcAft>
              <a:buClr>
                <a:srgbClr val="F2F2F2"/>
              </a:buClr>
              <a:buSzPts val="1600"/>
              <a:buFont typeface="Fira Sans Condensed"/>
              <a:buChar char="■"/>
            </a:pPr>
            <a:r>
              <a:rPr i="1" lang="en" sz="1600">
                <a:solidFill>
                  <a:srgbClr val="F2F2F2"/>
                </a:solidFill>
                <a:latin typeface="Fira Sans Condensed"/>
                <a:ea typeface="Fira Sans Condensed"/>
                <a:cs typeface="Fira Sans Condensed"/>
                <a:sym typeface="Fira Sans Condensed"/>
              </a:rPr>
              <a:t>→ </a:t>
            </a:r>
            <a:r>
              <a:rPr lang="en" sz="1600">
                <a:solidFill>
                  <a:srgbClr val="F2F2F2"/>
                </a:solidFill>
                <a:latin typeface="Fira Sans Condensed"/>
                <a:ea typeface="Fira Sans Condensed"/>
                <a:cs typeface="Fira Sans Condensed"/>
                <a:sym typeface="Fira Sans Condensed"/>
              </a:rPr>
              <a:t>The node has not been added to the target set in the previous iteration</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i="1" lang="en" sz="1600">
                <a:solidFill>
                  <a:srgbClr val="F2F2F2"/>
                </a:solidFill>
                <a:latin typeface="Fira Sans Condensed"/>
                <a:ea typeface="Fira Sans Condensed"/>
                <a:cs typeface="Fira Sans Condensed"/>
                <a:sym typeface="Fira Sans Condensed"/>
              </a:rPr>
              <a:t>The node is not reachable from the target set through two edges </a:t>
            </a:r>
            <a:endParaRPr i="1" sz="1600">
              <a:solidFill>
                <a:srgbClr val="F2F2F2"/>
              </a:solidFill>
              <a:latin typeface="Fira Sans Condensed"/>
              <a:ea typeface="Fira Sans Condensed"/>
              <a:cs typeface="Fira Sans Condensed"/>
              <a:sym typeface="Fira Sans Condensed"/>
            </a:endParaRPr>
          </a:p>
          <a:p>
            <a:pPr indent="-330200" lvl="2" marL="1371600" rtl="0" algn="l">
              <a:lnSpc>
                <a:spcPct val="115000"/>
              </a:lnSpc>
              <a:spcBef>
                <a:spcPts val="0"/>
              </a:spcBef>
              <a:spcAft>
                <a:spcPts val="0"/>
              </a:spcAft>
              <a:buClr>
                <a:srgbClr val="F2F2F2"/>
              </a:buClr>
              <a:buSzPts val="1600"/>
              <a:buFont typeface="Fira Sans Condensed"/>
              <a:buChar char="■"/>
            </a:pPr>
            <a:r>
              <a:rPr i="1" lang="en" sz="1600">
                <a:solidFill>
                  <a:srgbClr val="F2F2F2"/>
                </a:solidFill>
                <a:latin typeface="Fira Sans Condensed"/>
                <a:ea typeface="Fira Sans Condensed"/>
                <a:cs typeface="Fira Sans Condensed"/>
                <a:sym typeface="Fira Sans Condensed"/>
              </a:rPr>
              <a:t>→ </a:t>
            </a:r>
            <a:r>
              <a:rPr lang="en" sz="1600">
                <a:solidFill>
                  <a:srgbClr val="F2F2F2"/>
                </a:solidFill>
                <a:latin typeface="Fira Sans Condensed"/>
                <a:ea typeface="Fira Sans Condensed"/>
                <a:cs typeface="Fira Sans Condensed"/>
                <a:sym typeface="Fira Sans Condensed"/>
              </a:rPr>
              <a:t>The node must be necessarily added to the force set (and thus to the target set T) in the previous iteration</a:t>
            </a:r>
            <a:r>
              <a:rPr i="1" lang="en" sz="1600">
                <a:solidFill>
                  <a:srgbClr val="F2F2F2"/>
                </a:solidFill>
                <a:latin typeface="Fira Sans Condensed"/>
                <a:ea typeface="Fira Sans Condensed"/>
                <a:cs typeface="Fira Sans Condensed"/>
                <a:sym typeface="Fira Sans Condensed"/>
              </a:rPr>
              <a:t>.</a:t>
            </a:r>
            <a:endParaRPr i="1" sz="16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9" name="Shape 739"/>
        <p:cNvGrpSpPr/>
        <p:nvPr/>
      </p:nvGrpSpPr>
      <p:grpSpPr>
        <a:xfrm>
          <a:off x="0" y="0"/>
          <a:ext cx="0" cy="0"/>
          <a:chOff x="0" y="0"/>
          <a:chExt cx="0" cy="0"/>
        </a:xfrm>
      </p:grpSpPr>
      <p:sp>
        <p:nvSpPr>
          <p:cNvPr id="740" name="Google Shape;740;p43"/>
          <p:cNvSpPr txBox="1"/>
          <p:nvPr>
            <p:ph type="title"/>
          </p:nvPr>
        </p:nvSpPr>
        <p:spPr>
          <a:xfrm>
            <a:off x="1593600" y="19395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CURRENT SET OPTIMIZATION</a:t>
            </a:r>
            <a:r>
              <a:rPr lang="en" sz="3000"/>
              <a:t>: GRAPHICAL INTUITION</a:t>
            </a:r>
            <a:endParaRPr sz="3000"/>
          </a:p>
        </p:txBody>
      </p:sp>
      <p:sp>
        <p:nvSpPr>
          <p:cNvPr id="741" name="Google Shape;741;p43"/>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742" name="Google Shape;742;p43"/>
          <p:cNvSpPr txBox="1"/>
          <p:nvPr/>
        </p:nvSpPr>
        <p:spPr>
          <a:xfrm>
            <a:off x="5004375" y="1118875"/>
            <a:ext cx="3927300" cy="339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Suppose the node considered in the current iteration is node “u”:</a:t>
            </a:r>
            <a:endParaRPr sz="1800">
              <a:solidFill>
                <a:srgbClr val="F2F2F2"/>
              </a:solidFill>
              <a:latin typeface="Fira Sans Condensed"/>
              <a:ea typeface="Fira Sans Condensed"/>
              <a:cs typeface="Fira Sans Condensed"/>
              <a:sym typeface="Fira Sans Condensed"/>
            </a:endParaRPr>
          </a:p>
          <a:p>
            <a:pPr indent="-342900" lvl="1" marL="914400" rtl="0" algn="l">
              <a:lnSpc>
                <a:spcPct val="115000"/>
              </a:lnSpc>
              <a:spcBef>
                <a:spcPts val="100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The only nodes we desire to process are nodes “</a:t>
            </a:r>
            <a:r>
              <a:rPr i="1" lang="en" sz="1800">
                <a:solidFill>
                  <a:srgbClr val="F2F2F2"/>
                </a:solidFill>
                <a:latin typeface="Fira Sans Condensed"/>
                <a:ea typeface="Fira Sans Condensed"/>
                <a:cs typeface="Fira Sans Condensed"/>
                <a:sym typeface="Fira Sans Condensed"/>
              </a:rPr>
              <a:t>a”</a:t>
            </a:r>
            <a:r>
              <a:rPr lang="en" sz="1800">
                <a:solidFill>
                  <a:srgbClr val="F2F2F2"/>
                </a:solidFill>
                <a:latin typeface="Fira Sans Condensed"/>
                <a:ea typeface="Fira Sans Condensed"/>
                <a:cs typeface="Fira Sans Condensed"/>
                <a:sym typeface="Fira Sans Condensed"/>
              </a:rPr>
              <a:t> and “</a:t>
            </a:r>
            <a:r>
              <a:rPr i="1" lang="en" sz="1800">
                <a:solidFill>
                  <a:srgbClr val="F2F2F2"/>
                </a:solidFill>
                <a:latin typeface="Fira Sans Condensed"/>
                <a:ea typeface="Fira Sans Condensed"/>
                <a:cs typeface="Fira Sans Condensed"/>
                <a:sym typeface="Fira Sans Condensed"/>
              </a:rPr>
              <a:t>b”.</a:t>
            </a:r>
            <a:endParaRPr i="1" sz="1800">
              <a:solidFill>
                <a:srgbClr val="F2F2F2"/>
              </a:solidFill>
              <a:latin typeface="Fira Sans Condensed"/>
              <a:ea typeface="Fira Sans Condensed"/>
              <a:cs typeface="Fira Sans Condensed"/>
              <a:sym typeface="Fira Sans Condensed"/>
            </a:endParaRPr>
          </a:p>
          <a:p>
            <a:pPr indent="-342900" lvl="1" marL="914400" rtl="0" algn="l">
              <a:lnSpc>
                <a:spcPct val="115000"/>
              </a:lnSpc>
              <a:spcBef>
                <a:spcPts val="100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Considering  nodes “</a:t>
            </a:r>
            <a:r>
              <a:rPr i="1" lang="en" sz="1800">
                <a:solidFill>
                  <a:srgbClr val="F2F2F2"/>
                </a:solidFill>
                <a:latin typeface="Fira Sans Condensed"/>
                <a:ea typeface="Fira Sans Condensed"/>
                <a:cs typeface="Fira Sans Condensed"/>
                <a:sym typeface="Fira Sans Condensed"/>
              </a:rPr>
              <a:t>e”, “f,” “g”</a:t>
            </a:r>
            <a:r>
              <a:rPr lang="en" sz="1800">
                <a:solidFill>
                  <a:srgbClr val="F2F2F2"/>
                </a:solidFill>
                <a:latin typeface="Fira Sans Condensed"/>
                <a:ea typeface="Fira Sans Condensed"/>
                <a:cs typeface="Fira Sans Condensed"/>
                <a:sym typeface="Fira Sans Condensed"/>
              </a:rPr>
              <a:t> is detrimental! </a:t>
            </a:r>
            <a:endParaRPr sz="1800">
              <a:solidFill>
                <a:srgbClr val="F2F2F2"/>
              </a:solidFill>
              <a:latin typeface="Fira Sans Condensed"/>
              <a:ea typeface="Fira Sans Condensed"/>
              <a:cs typeface="Fira Sans Condensed"/>
              <a:sym typeface="Fira Sans Condensed"/>
            </a:endParaRPr>
          </a:p>
          <a:p>
            <a:pPr indent="-342900" lvl="1" marL="914400" rtl="0" algn="l">
              <a:lnSpc>
                <a:spcPct val="115000"/>
              </a:lnSpc>
              <a:spcBef>
                <a:spcPts val="1000"/>
              </a:spcBef>
              <a:spcAft>
                <a:spcPts val="100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Nodes “</a:t>
            </a:r>
            <a:r>
              <a:rPr i="1" lang="en" sz="1800">
                <a:solidFill>
                  <a:srgbClr val="F2F2F2"/>
                </a:solidFill>
                <a:latin typeface="Fira Sans Condensed"/>
                <a:ea typeface="Fira Sans Condensed"/>
                <a:cs typeface="Fira Sans Condensed"/>
                <a:sym typeface="Fira Sans Condensed"/>
              </a:rPr>
              <a:t>c”</a:t>
            </a:r>
            <a:r>
              <a:rPr lang="en" sz="1800">
                <a:solidFill>
                  <a:srgbClr val="F2F2F2"/>
                </a:solidFill>
                <a:latin typeface="Fira Sans Condensed"/>
                <a:ea typeface="Fira Sans Condensed"/>
                <a:cs typeface="Fira Sans Condensed"/>
                <a:sym typeface="Fira Sans Condensed"/>
              </a:rPr>
              <a:t> and “</a:t>
            </a:r>
            <a:r>
              <a:rPr i="1" lang="en" sz="1800">
                <a:solidFill>
                  <a:srgbClr val="F2F2F2"/>
                </a:solidFill>
                <a:latin typeface="Fira Sans Condensed"/>
                <a:ea typeface="Fira Sans Condensed"/>
                <a:cs typeface="Fira Sans Condensed"/>
                <a:sym typeface="Fira Sans Condensed"/>
              </a:rPr>
              <a:t>d” </a:t>
            </a:r>
            <a:r>
              <a:rPr lang="en" sz="1800">
                <a:solidFill>
                  <a:srgbClr val="F2F2F2"/>
                </a:solidFill>
                <a:latin typeface="Fira Sans Condensed"/>
                <a:ea typeface="Fira Sans Condensed"/>
                <a:cs typeface="Fira Sans Condensed"/>
                <a:sym typeface="Fira Sans Condensed"/>
              </a:rPr>
              <a:t>will be processed when node  “ u’ ” is considered.</a:t>
            </a:r>
            <a:endParaRPr sz="1800">
              <a:solidFill>
                <a:srgbClr val="F2F2F2"/>
              </a:solidFill>
              <a:latin typeface="Fira Sans Condensed"/>
              <a:ea typeface="Fira Sans Condensed"/>
              <a:cs typeface="Fira Sans Condensed"/>
              <a:sym typeface="Fira Sans Condensed"/>
            </a:endParaRPr>
          </a:p>
        </p:txBody>
      </p:sp>
      <p:pic>
        <p:nvPicPr>
          <p:cNvPr id="743" name="Google Shape;743;p43"/>
          <p:cNvPicPr preferRelativeResize="0"/>
          <p:nvPr/>
        </p:nvPicPr>
        <p:blipFill>
          <a:blip r:embed="rId4">
            <a:alphaModFix/>
          </a:blip>
          <a:stretch>
            <a:fillRect/>
          </a:stretch>
        </p:blipFill>
        <p:spPr>
          <a:xfrm>
            <a:off x="147250" y="991375"/>
            <a:ext cx="4818100" cy="38417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7" name="Shape 747"/>
        <p:cNvGrpSpPr/>
        <p:nvPr/>
      </p:nvGrpSpPr>
      <p:grpSpPr>
        <a:xfrm>
          <a:off x="0" y="0"/>
          <a:ext cx="0" cy="0"/>
          <a:chOff x="0" y="0"/>
          <a:chExt cx="0" cy="0"/>
        </a:xfrm>
      </p:grpSpPr>
      <p:sp>
        <p:nvSpPr>
          <p:cNvPr id="748" name="Google Shape;748;p44"/>
          <p:cNvSpPr txBox="1"/>
          <p:nvPr>
            <p:ph type="title"/>
          </p:nvPr>
        </p:nvSpPr>
        <p:spPr>
          <a:xfrm>
            <a:off x="1207000" y="704550"/>
            <a:ext cx="6681300" cy="373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sz="5800">
                <a:latin typeface="Fira Sans Condensed"/>
                <a:ea typeface="Fira Sans Condensed"/>
                <a:cs typeface="Fira Sans Condensed"/>
                <a:sym typeface="Fira Sans Condensed"/>
              </a:rPr>
              <a:t>“Processed” list</a:t>
            </a:r>
            <a:r>
              <a:rPr b="0" lang="en" sz="5800">
                <a:latin typeface="Fira Sans Condensed"/>
                <a:ea typeface="Fira Sans Condensed"/>
                <a:cs typeface="Fira Sans Condensed"/>
                <a:sym typeface="Fira Sans Condensed"/>
              </a:rPr>
              <a:t> optimization</a:t>
            </a:r>
            <a:endParaRPr b="0" sz="5800">
              <a:latin typeface="Fira Sans Condensed"/>
              <a:ea typeface="Fira Sans Condensed"/>
              <a:cs typeface="Fira Sans Condensed"/>
              <a:sym typeface="Fira Sans Condensed"/>
            </a:endParaRPr>
          </a:p>
        </p:txBody>
      </p:sp>
      <p:grpSp>
        <p:nvGrpSpPr>
          <p:cNvPr id="749" name="Google Shape;749;p44"/>
          <p:cNvGrpSpPr/>
          <p:nvPr/>
        </p:nvGrpSpPr>
        <p:grpSpPr>
          <a:xfrm>
            <a:off x="6933595" y="-4"/>
            <a:ext cx="2210395" cy="2090466"/>
            <a:chOff x="1040275" y="238125"/>
            <a:chExt cx="5538450" cy="5237950"/>
          </a:xfrm>
        </p:grpSpPr>
        <p:sp>
          <p:nvSpPr>
            <p:cNvPr id="750" name="Google Shape;750;p44"/>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4"/>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4"/>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4"/>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4"/>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4"/>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4"/>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4"/>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4"/>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4"/>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4"/>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4"/>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4"/>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4"/>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4"/>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4"/>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4"/>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4"/>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4"/>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4"/>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4"/>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4"/>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4"/>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4"/>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4"/>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4"/>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4"/>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4"/>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4"/>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4"/>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4"/>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4"/>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4"/>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4"/>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4"/>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4"/>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4"/>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4"/>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4"/>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4"/>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4"/>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4"/>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4"/>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4"/>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4"/>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4"/>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4"/>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4"/>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4"/>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4"/>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4"/>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4"/>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4"/>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4"/>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4"/>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4"/>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4"/>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4"/>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4"/>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4"/>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4"/>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4"/>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4"/>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4"/>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4"/>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4"/>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4"/>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4"/>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4"/>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4"/>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4"/>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4"/>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4"/>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4"/>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4"/>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4"/>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4"/>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4"/>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4"/>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4"/>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4"/>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4"/>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4"/>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4"/>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8" name="Shape 978"/>
        <p:cNvGrpSpPr/>
        <p:nvPr/>
      </p:nvGrpSpPr>
      <p:grpSpPr>
        <a:xfrm>
          <a:off x="0" y="0"/>
          <a:ext cx="0" cy="0"/>
          <a:chOff x="0" y="0"/>
          <a:chExt cx="0" cy="0"/>
        </a:xfrm>
      </p:grpSpPr>
      <p:sp>
        <p:nvSpPr>
          <p:cNvPr id="979" name="Google Shape;979;p45"/>
          <p:cNvSpPr txBox="1"/>
          <p:nvPr>
            <p:ph type="title"/>
          </p:nvPr>
        </p:nvSpPr>
        <p:spPr>
          <a:xfrm>
            <a:off x="720000" y="853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ON WHICH COMPUTATION ARE WE IMPACTING WITH THIS OPTIMIZATION?</a:t>
            </a:r>
            <a:endParaRPr sz="3000"/>
          </a:p>
        </p:txBody>
      </p:sp>
      <p:pic>
        <p:nvPicPr>
          <p:cNvPr id="980" name="Google Shape;980;p45"/>
          <p:cNvPicPr preferRelativeResize="0"/>
          <p:nvPr/>
        </p:nvPicPr>
        <p:blipFill>
          <a:blip r:embed="rId4">
            <a:alphaModFix/>
          </a:blip>
          <a:stretch>
            <a:fillRect/>
          </a:stretch>
        </p:blipFill>
        <p:spPr>
          <a:xfrm>
            <a:off x="152400" y="2265650"/>
            <a:ext cx="8839200" cy="1854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4" name="Shape 984"/>
        <p:cNvGrpSpPr/>
        <p:nvPr/>
      </p:nvGrpSpPr>
      <p:grpSpPr>
        <a:xfrm>
          <a:off x="0" y="0"/>
          <a:ext cx="0" cy="0"/>
          <a:chOff x="0" y="0"/>
          <a:chExt cx="0" cy="0"/>
        </a:xfrm>
      </p:grpSpPr>
      <p:sp>
        <p:nvSpPr>
          <p:cNvPr id="985" name="Google Shape;985;p46"/>
          <p:cNvSpPr txBox="1"/>
          <p:nvPr>
            <p:ph type="title"/>
          </p:nvPr>
        </p:nvSpPr>
        <p:spPr>
          <a:xfrm>
            <a:off x="1593600" y="357675"/>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PROCESSED LIST OPTIMIZATION: COMPUTING SAFETY_COMP(X)</a:t>
            </a:r>
            <a:endParaRPr sz="3000"/>
          </a:p>
        </p:txBody>
      </p:sp>
      <p:sp>
        <p:nvSpPr>
          <p:cNvPr id="986" name="Google Shape;986;p46"/>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987" name="Google Shape;987;p46"/>
          <p:cNvSpPr txBox="1"/>
          <p:nvPr/>
        </p:nvSpPr>
        <p:spPr>
          <a:xfrm>
            <a:off x="1052850" y="1266600"/>
            <a:ext cx="7038300" cy="2130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As before, </a:t>
            </a:r>
            <a:r>
              <a:rPr lang="en" sz="1600">
                <a:solidFill>
                  <a:srgbClr val="F2F2F2"/>
                </a:solidFill>
                <a:latin typeface="Fira Sans Condensed"/>
                <a:ea typeface="Fira Sans Condensed"/>
                <a:cs typeface="Fira Sans Condensed"/>
                <a:sym typeface="Fira Sans Condensed"/>
              </a:rPr>
              <a:t>we refer to formulation of reachability games.</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Thus, we define:</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L := The losing set for the reachability player </a:t>
            </a:r>
            <a:endParaRPr sz="1600">
              <a:solidFill>
                <a:srgbClr val="F2F2F2"/>
              </a:solidFill>
              <a:latin typeface="Fira Sans Condensed"/>
              <a:ea typeface="Fira Sans Condensed"/>
              <a:cs typeface="Fira Sans Condensed"/>
              <a:sym typeface="Fira Sans Condensed"/>
            </a:endParaRPr>
          </a:p>
          <a:p>
            <a:pPr indent="0" lvl="0" marL="914400" rtl="0" algn="l">
              <a:lnSpc>
                <a:spcPct val="115000"/>
              </a:lnSpc>
              <a:spcBef>
                <a:spcPts val="0"/>
              </a:spcBef>
              <a:spcAft>
                <a:spcPts val="0"/>
              </a:spcAft>
              <a:buNone/>
            </a:pPr>
            <a:r>
              <a:rPr lang="en" sz="1600">
                <a:solidFill>
                  <a:srgbClr val="F2F2F2"/>
                </a:solidFill>
                <a:latin typeface="Fira Sans Condensed"/>
                <a:ea typeface="Fira Sans Condensed"/>
                <a:cs typeface="Fira Sans Condensed"/>
                <a:sym typeface="Fira Sans Condensed"/>
              </a:rPr>
              <a:t>(i.e., the current set of safety nodes)</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V</a:t>
            </a:r>
            <a:r>
              <a:rPr baseline="-25000" lang="en" sz="1600">
                <a:solidFill>
                  <a:srgbClr val="F2F2F2"/>
                </a:solidFill>
                <a:latin typeface="Fira Sans Condensed"/>
                <a:ea typeface="Fira Sans Condensed"/>
                <a:cs typeface="Fira Sans Condensed"/>
                <a:sym typeface="Fira Sans Condensed"/>
              </a:rPr>
              <a:t>S</a:t>
            </a:r>
            <a:r>
              <a:rPr lang="en" sz="1600">
                <a:solidFill>
                  <a:srgbClr val="F2F2F2"/>
                </a:solidFill>
                <a:latin typeface="Fira Sans Condensed"/>
                <a:ea typeface="Fira Sans Condensed"/>
                <a:cs typeface="Fira Sans Condensed"/>
                <a:sym typeface="Fira Sans Condensed"/>
              </a:rPr>
              <a:t> := The set nodes controlled by the safety player</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SCL := The set of nodes controlled by the safety player that are solely connected with nodes belonging to L.</a:t>
            </a:r>
            <a:endParaRPr sz="1600">
              <a:solidFill>
                <a:srgbClr val="F2F2F2"/>
              </a:solidFill>
              <a:latin typeface="Fira Sans Condensed"/>
              <a:ea typeface="Fira Sans Condensed"/>
              <a:cs typeface="Fira Sans Condensed"/>
              <a:sym typeface="Fira Sans Condensed"/>
            </a:endParaRPr>
          </a:p>
        </p:txBody>
      </p:sp>
      <p:sp>
        <p:nvSpPr>
          <p:cNvPr id="988" name="Google Shape;988;p46"/>
          <p:cNvSpPr/>
          <p:nvPr/>
        </p:nvSpPr>
        <p:spPr>
          <a:xfrm>
            <a:off x="4384650" y="3285946"/>
            <a:ext cx="374700" cy="572700"/>
          </a:xfrm>
          <a:prstGeom prst="down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txBox="1"/>
          <p:nvPr/>
        </p:nvSpPr>
        <p:spPr>
          <a:xfrm>
            <a:off x="1583100" y="3968975"/>
            <a:ext cx="597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2"/>
                </a:solidFill>
                <a:latin typeface="Fira Sans Condensed Light"/>
                <a:ea typeface="Fira Sans Condensed Light"/>
                <a:cs typeface="Fira Sans Condensed Light"/>
                <a:sym typeface="Fira Sans Condensed Light"/>
              </a:rPr>
              <a:t>The </a:t>
            </a:r>
            <a:r>
              <a:rPr b="1" i="1" lang="en" sz="1600">
                <a:solidFill>
                  <a:schemeClr val="lt2"/>
                </a:solidFill>
                <a:latin typeface="Fira Sans Condensed"/>
                <a:ea typeface="Fira Sans Condensed"/>
                <a:cs typeface="Fira Sans Condensed"/>
                <a:sym typeface="Fira Sans Condensed"/>
              </a:rPr>
              <a:t>goal</a:t>
            </a:r>
            <a:r>
              <a:rPr i="1" lang="en" sz="1600">
                <a:solidFill>
                  <a:schemeClr val="lt2"/>
                </a:solidFill>
                <a:latin typeface="Fira Sans Condensed Light"/>
                <a:ea typeface="Fira Sans Condensed Light"/>
                <a:cs typeface="Fira Sans Condensed Light"/>
                <a:sym typeface="Fira Sans Condensed Light"/>
              </a:rPr>
              <a:t> </a:t>
            </a:r>
            <a:r>
              <a:rPr lang="en" sz="1600">
                <a:solidFill>
                  <a:schemeClr val="lt2"/>
                </a:solidFill>
                <a:latin typeface="Fira Sans Condensed Light"/>
                <a:ea typeface="Fira Sans Condensed Light"/>
                <a:cs typeface="Fira Sans Condensed Light"/>
                <a:sym typeface="Fira Sans Condensed Light"/>
              </a:rPr>
              <a:t>is to</a:t>
            </a:r>
            <a:r>
              <a:rPr i="1" lang="en" sz="1600">
                <a:solidFill>
                  <a:schemeClr val="lt2"/>
                </a:solidFill>
                <a:latin typeface="Fira Sans Condensed Light"/>
                <a:ea typeface="Fira Sans Condensed Light"/>
                <a:cs typeface="Fira Sans Condensed Light"/>
                <a:sym typeface="Fira Sans Condensed Light"/>
              </a:rPr>
              <a:t> </a:t>
            </a:r>
            <a:r>
              <a:rPr b="1" i="1" lang="en" sz="1600">
                <a:solidFill>
                  <a:schemeClr val="lt2"/>
                </a:solidFill>
                <a:latin typeface="Fira Sans Condensed"/>
                <a:ea typeface="Fira Sans Condensed"/>
                <a:cs typeface="Fira Sans Condensed"/>
                <a:sym typeface="Fira Sans Condensed"/>
              </a:rPr>
              <a:t>compute SCL</a:t>
            </a:r>
            <a:r>
              <a:rPr lang="en" sz="1600">
                <a:solidFill>
                  <a:schemeClr val="lt2"/>
                </a:solidFill>
                <a:latin typeface="Fira Sans Condensed Light"/>
                <a:ea typeface="Fira Sans Condensed Light"/>
                <a:cs typeface="Fira Sans Condensed Light"/>
                <a:sym typeface="Fira Sans Condensed Light"/>
              </a:rPr>
              <a:t>, which coincides with Safety_comp(X) in the previous formulation.</a:t>
            </a:r>
            <a:endParaRPr sz="16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3" name="Shape 993"/>
        <p:cNvGrpSpPr/>
        <p:nvPr/>
      </p:nvGrpSpPr>
      <p:grpSpPr>
        <a:xfrm>
          <a:off x="0" y="0"/>
          <a:ext cx="0" cy="0"/>
          <a:chOff x="0" y="0"/>
          <a:chExt cx="0" cy="0"/>
        </a:xfrm>
      </p:grpSpPr>
      <p:sp>
        <p:nvSpPr>
          <p:cNvPr id="994" name="Google Shape;994;p47"/>
          <p:cNvSpPr txBox="1"/>
          <p:nvPr>
            <p:ph type="title"/>
          </p:nvPr>
        </p:nvSpPr>
        <p:spPr>
          <a:xfrm>
            <a:off x="1593600" y="50695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PROCESSED LIST</a:t>
            </a:r>
            <a:r>
              <a:rPr lang="en" sz="3000"/>
              <a:t> OPTIMIZATION: 		THE PROBLEM</a:t>
            </a:r>
            <a:endParaRPr sz="3000"/>
          </a:p>
        </p:txBody>
      </p:sp>
      <p:sp>
        <p:nvSpPr>
          <p:cNvPr id="995" name="Google Shape;995;p47"/>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996" name="Google Shape;996;p47"/>
          <p:cNvSpPr txBox="1"/>
          <p:nvPr/>
        </p:nvSpPr>
        <p:spPr>
          <a:xfrm>
            <a:off x="1376700" y="1455750"/>
            <a:ext cx="6390600" cy="2926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To verify the condition </a:t>
            </a:r>
            <a:r>
              <a:rPr i="1" lang="en" sz="1600">
                <a:solidFill>
                  <a:srgbClr val="F2F2F2"/>
                </a:solidFill>
                <a:latin typeface="Fira Sans Condensed"/>
                <a:ea typeface="Fira Sans Condensed"/>
                <a:cs typeface="Fira Sans Condensed"/>
                <a:sym typeface="Fira Sans Condensed"/>
              </a:rPr>
              <a:t>c</a:t>
            </a:r>
            <a:r>
              <a:rPr lang="en" sz="1600">
                <a:solidFill>
                  <a:srgbClr val="F2F2F2"/>
                </a:solidFill>
                <a:latin typeface="Fira Sans Condensed"/>
                <a:ea typeface="Fira Sans Condensed"/>
                <a:cs typeface="Fira Sans Condensed"/>
                <a:sym typeface="Fira Sans Condensed"/>
              </a:rPr>
              <a:t>):</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We </a:t>
            </a:r>
            <a:r>
              <a:rPr lang="en" sz="1600">
                <a:solidFill>
                  <a:srgbClr val="F2F2F2"/>
                </a:solidFill>
                <a:latin typeface="Fira Sans Condensed"/>
                <a:ea typeface="Fira Sans Condensed"/>
                <a:cs typeface="Fira Sans Condensed"/>
                <a:sym typeface="Fira Sans Condensed"/>
              </a:rPr>
              <a:t>iterate through the set V</a:t>
            </a:r>
            <a:r>
              <a:rPr baseline="-25000" lang="en" sz="1600">
                <a:solidFill>
                  <a:srgbClr val="F2F2F2"/>
                </a:solidFill>
                <a:latin typeface="Fira Sans Condensed"/>
                <a:ea typeface="Fira Sans Condensed"/>
                <a:cs typeface="Fira Sans Condensed"/>
                <a:sym typeface="Fira Sans Condensed"/>
              </a:rPr>
              <a:t>S </a:t>
            </a:r>
            <a:r>
              <a:rPr lang="en" sz="1600">
                <a:solidFill>
                  <a:srgbClr val="F2F2F2"/>
                </a:solidFill>
                <a:latin typeface="Fira Sans Condensed"/>
                <a:ea typeface="Fira Sans Condensed"/>
                <a:cs typeface="Fira Sans Condensed"/>
                <a:sym typeface="Fira Sans Condensed"/>
              </a:rPr>
              <a:t>and f</a:t>
            </a:r>
            <a:r>
              <a:rPr lang="en" sz="1600">
                <a:solidFill>
                  <a:srgbClr val="F2F2F2"/>
                </a:solidFill>
                <a:latin typeface="Fira Sans Condensed"/>
                <a:ea typeface="Fira Sans Condensed"/>
                <a:cs typeface="Fira Sans Condensed"/>
                <a:sym typeface="Fira Sans Condensed"/>
              </a:rPr>
              <a:t>or each node u ∈ L</a:t>
            </a:r>
            <a:endParaRPr sz="1600">
              <a:solidFill>
                <a:srgbClr val="F2F2F2"/>
              </a:solidFill>
              <a:latin typeface="Fira Sans Condensed"/>
              <a:ea typeface="Fira Sans Condensed"/>
              <a:cs typeface="Fira Sans Condensed"/>
              <a:sym typeface="Fira Sans Condensed"/>
            </a:endParaRPr>
          </a:p>
          <a:p>
            <a:pPr indent="-330200" lvl="2" marL="13716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We examine all the nodes controlled by the safety player solely connected with “u” ∈ L or with another node “ u’ ” ∈ L.  </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Possible scenario → A node v is encountered, firstly, as a neighbor of the node “u” and, secondly, of the node “ u’ ”.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1000"/>
              </a:spcBef>
              <a:spcAft>
                <a:spcPts val="1000"/>
              </a:spcAft>
              <a:buClr>
                <a:srgbClr val="F2F2F2"/>
              </a:buClr>
              <a:buSzPts val="1600"/>
              <a:buFont typeface="Fira Sans Condensed"/>
              <a:buChar char="○"/>
            </a:pPr>
            <a:r>
              <a:rPr b="1" i="1" lang="en" sz="1600">
                <a:solidFill>
                  <a:srgbClr val="F2F2F2"/>
                </a:solidFill>
                <a:latin typeface="Fira Sans Condensed"/>
                <a:ea typeface="Fira Sans Condensed"/>
                <a:cs typeface="Fira Sans Condensed"/>
                <a:sym typeface="Fira Sans Condensed"/>
              </a:rPr>
              <a:t>Problem</a:t>
            </a:r>
            <a:r>
              <a:rPr lang="en" sz="1600">
                <a:solidFill>
                  <a:srgbClr val="F2F2F2"/>
                </a:solidFill>
                <a:latin typeface="Fira Sans Condensed"/>
                <a:ea typeface="Fira Sans Condensed"/>
                <a:cs typeface="Fira Sans Condensed"/>
                <a:sym typeface="Fira Sans Condensed"/>
              </a:rPr>
              <a:t>: </a:t>
            </a:r>
            <a:r>
              <a:rPr i="1" lang="en" sz="1600">
                <a:solidFill>
                  <a:srgbClr val="F2F2F2"/>
                </a:solidFill>
                <a:latin typeface="Fira Sans Condensed"/>
                <a:ea typeface="Fira Sans Condensed"/>
                <a:cs typeface="Fira Sans Condensed"/>
                <a:sym typeface="Fira Sans Condensed"/>
              </a:rPr>
              <a:t>some nodes may be processed multiple times</a:t>
            </a:r>
            <a:r>
              <a:rPr lang="en" sz="1600">
                <a:solidFill>
                  <a:srgbClr val="F2F2F2"/>
                </a:solidFill>
                <a:latin typeface="Fira Sans Condensed"/>
                <a:ea typeface="Fira Sans Condensed"/>
                <a:cs typeface="Fira Sans Condensed"/>
                <a:sym typeface="Fira Sans Condensed"/>
              </a:rPr>
              <a:t>! </a:t>
            </a:r>
            <a:endParaRPr sz="16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0" name="Shape 1000"/>
        <p:cNvGrpSpPr/>
        <p:nvPr/>
      </p:nvGrpSpPr>
      <p:grpSpPr>
        <a:xfrm>
          <a:off x="0" y="0"/>
          <a:ext cx="0" cy="0"/>
          <a:chOff x="0" y="0"/>
          <a:chExt cx="0" cy="0"/>
        </a:xfrm>
      </p:grpSpPr>
      <p:sp>
        <p:nvSpPr>
          <p:cNvPr id="1001" name="Google Shape;1001;p48"/>
          <p:cNvSpPr txBox="1"/>
          <p:nvPr>
            <p:ph type="title"/>
          </p:nvPr>
        </p:nvSpPr>
        <p:spPr>
          <a:xfrm>
            <a:off x="1593600" y="452525"/>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PROCESSED LIST OPTIMIZATION: </a:t>
            </a:r>
            <a:endParaRPr sz="3000"/>
          </a:p>
          <a:p>
            <a:pPr indent="0" lvl="0" marL="0" rtl="0" algn="ctr">
              <a:spcBef>
                <a:spcPts val="0"/>
              </a:spcBef>
              <a:spcAft>
                <a:spcPts val="0"/>
              </a:spcAft>
              <a:buNone/>
            </a:pPr>
            <a:r>
              <a:rPr lang="en" sz="3000"/>
              <a:t>THE SOLUTION</a:t>
            </a:r>
            <a:endParaRPr sz="3000"/>
          </a:p>
        </p:txBody>
      </p:sp>
      <p:sp>
        <p:nvSpPr>
          <p:cNvPr id="1002" name="Google Shape;1002;p48"/>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003" name="Google Shape;1003;p48"/>
          <p:cNvSpPr txBox="1"/>
          <p:nvPr/>
        </p:nvSpPr>
        <p:spPr>
          <a:xfrm>
            <a:off x="1338600" y="1310800"/>
            <a:ext cx="6466800" cy="2696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result of the operations carried out </a:t>
            </a:r>
            <a:r>
              <a:rPr i="1" lang="en" sz="1600" u="sng">
                <a:solidFill>
                  <a:srgbClr val="F2F2F2"/>
                </a:solidFill>
                <a:latin typeface="Fira Sans Condensed"/>
                <a:ea typeface="Fira Sans Condensed"/>
                <a:cs typeface="Fira Sans Condensed"/>
                <a:sym typeface="Fira Sans Condensed"/>
              </a:rPr>
              <a:t>is independent</a:t>
            </a:r>
            <a:r>
              <a:rPr lang="en" sz="1600">
                <a:solidFill>
                  <a:srgbClr val="F2F2F2"/>
                </a:solidFill>
                <a:latin typeface="Fira Sans Condensed"/>
                <a:ea typeface="Fira Sans Condensed"/>
                <a:cs typeface="Fira Sans Condensed"/>
                <a:sym typeface="Fira Sans Condensed"/>
              </a:rPr>
              <a:t> of the fact that the node “v” is a neighbor either of the node “u” or the node       “ u’ ”!</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Hence:</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We insert each considered node into Processed, a list that contains the processed nodes.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In doing so, once a node has been already examined as the neighbor of a node “u”, it will not be considered again, if it is encountered as the neighbor of another node “ u’ ”.</a:t>
            </a:r>
            <a:endParaRPr sz="1600">
              <a:solidFill>
                <a:srgbClr val="F2F2F2"/>
              </a:solidFill>
              <a:latin typeface="Fira Sans Condensed"/>
              <a:ea typeface="Fira Sans Condensed"/>
              <a:cs typeface="Fira Sans Condensed"/>
              <a:sym typeface="Fira Sans Condensed"/>
            </a:endParaRPr>
          </a:p>
        </p:txBody>
      </p:sp>
      <p:sp>
        <p:nvSpPr>
          <p:cNvPr id="1004" name="Google Shape;1004;p48"/>
          <p:cNvSpPr/>
          <p:nvPr/>
        </p:nvSpPr>
        <p:spPr>
          <a:xfrm>
            <a:off x="4384650" y="3936546"/>
            <a:ext cx="374700" cy="572700"/>
          </a:xfrm>
          <a:prstGeom prst="downArrow">
            <a:avLst>
              <a:gd fmla="val 50000" name="adj1"/>
              <a:gd fmla="val 5000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txBox="1"/>
          <p:nvPr/>
        </p:nvSpPr>
        <p:spPr>
          <a:xfrm>
            <a:off x="1221800" y="4509250"/>
            <a:ext cx="681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latin typeface="Fira Sans Condensed Light"/>
                <a:ea typeface="Fira Sans Condensed Light"/>
                <a:cs typeface="Fira Sans Condensed Light"/>
                <a:sym typeface="Fira Sans Condensed Light"/>
              </a:rPr>
              <a:t>In doing so, the computation of </a:t>
            </a:r>
            <a:r>
              <a:rPr i="1" lang="en" sz="1600">
                <a:solidFill>
                  <a:schemeClr val="lt2"/>
                </a:solidFill>
                <a:latin typeface="Fira Sans Condensed Light"/>
                <a:ea typeface="Fira Sans Condensed Light"/>
                <a:cs typeface="Fira Sans Condensed Light"/>
                <a:sym typeface="Fira Sans Condensed Light"/>
              </a:rPr>
              <a:t>SCL (i.e., </a:t>
            </a:r>
            <a:r>
              <a:rPr lang="en" sz="1600">
                <a:solidFill>
                  <a:schemeClr val="lt2"/>
                </a:solidFill>
                <a:latin typeface="Fira Sans Condensed Light"/>
                <a:ea typeface="Fira Sans Condensed Light"/>
                <a:cs typeface="Fira Sans Condensed Light"/>
                <a:sym typeface="Fira Sans Condensed Light"/>
              </a:rPr>
              <a:t>Safety_comp(X)) has been optimized!</a:t>
            </a:r>
            <a:endParaRPr sz="16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9" name="Shape 1009"/>
        <p:cNvGrpSpPr/>
        <p:nvPr/>
      </p:nvGrpSpPr>
      <p:grpSpPr>
        <a:xfrm>
          <a:off x="0" y="0"/>
          <a:ext cx="0" cy="0"/>
          <a:chOff x="0" y="0"/>
          <a:chExt cx="0" cy="0"/>
        </a:xfrm>
      </p:grpSpPr>
      <p:sp>
        <p:nvSpPr>
          <p:cNvPr id="1010" name="Google Shape;1010;p49"/>
          <p:cNvSpPr txBox="1"/>
          <p:nvPr>
            <p:ph type="title"/>
          </p:nvPr>
        </p:nvSpPr>
        <p:spPr>
          <a:xfrm>
            <a:off x="1593600" y="19395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“PROCESSED” LIST</a:t>
            </a:r>
            <a:r>
              <a:rPr lang="en" sz="3000"/>
              <a:t> OPTIMIZATION: GRAPHICAL INTUITION</a:t>
            </a:r>
            <a:endParaRPr sz="3000"/>
          </a:p>
        </p:txBody>
      </p:sp>
      <p:sp>
        <p:nvSpPr>
          <p:cNvPr id="1011" name="Google Shape;1011;p49"/>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012" name="Google Shape;1012;p49"/>
          <p:cNvSpPr txBox="1"/>
          <p:nvPr/>
        </p:nvSpPr>
        <p:spPr>
          <a:xfrm>
            <a:off x="4995350" y="928075"/>
            <a:ext cx="3927300" cy="3889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2F2F2"/>
              </a:buClr>
              <a:buSzPts val="1300"/>
              <a:buFont typeface="Fira Sans Condensed"/>
              <a:buChar char="➢"/>
            </a:pPr>
            <a:r>
              <a:rPr lang="en" sz="1300">
                <a:solidFill>
                  <a:srgbClr val="F2F2F2"/>
                </a:solidFill>
                <a:latin typeface="Fira Sans Condensed"/>
                <a:ea typeface="Fira Sans Condensed"/>
                <a:cs typeface="Fira Sans Condensed"/>
                <a:sym typeface="Fira Sans Condensed"/>
              </a:rPr>
              <a:t>Suppose the node considered in the current iteration is node “u”:</a:t>
            </a:r>
            <a:endParaRPr sz="1300">
              <a:solidFill>
                <a:srgbClr val="F2F2F2"/>
              </a:solidFill>
              <a:latin typeface="Fira Sans Condensed"/>
              <a:ea typeface="Fira Sans Condensed"/>
              <a:cs typeface="Fira Sans Condensed"/>
              <a:sym typeface="Fira Sans Condensed"/>
            </a:endParaRPr>
          </a:p>
          <a:p>
            <a:pPr indent="-311150" lvl="1" marL="914400" rtl="0" algn="l">
              <a:lnSpc>
                <a:spcPct val="115000"/>
              </a:lnSpc>
              <a:spcBef>
                <a:spcPts val="1000"/>
              </a:spcBef>
              <a:spcAft>
                <a:spcPts val="0"/>
              </a:spcAft>
              <a:buClr>
                <a:srgbClr val="F2F2F2"/>
              </a:buClr>
              <a:buSzPts val="1300"/>
              <a:buFont typeface="Fira Sans Condensed"/>
              <a:buChar char="○"/>
            </a:pPr>
            <a:r>
              <a:rPr lang="en" sz="1300">
                <a:solidFill>
                  <a:srgbClr val="F2F2F2"/>
                </a:solidFill>
                <a:latin typeface="Fira Sans Condensed"/>
                <a:ea typeface="Fira Sans Condensed"/>
                <a:cs typeface="Fira Sans Condensed"/>
                <a:sym typeface="Fira Sans Condensed"/>
              </a:rPr>
              <a:t>The node </a:t>
            </a:r>
            <a:r>
              <a:rPr lang="en" sz="1300">
                <a:solidFill>
                  <a:srgbClr val="F2F2F2"/>
                </a:solidFill>
                <a:latin typeface="Fira Sans Condensed"/>
                <a:ea typeface="Fira Sans Condensed"/>
                <a:cs typeface="Fira Sans Condensed"/>
                <a:sym typeface="Fira Sans Condensed"/>
              </a:rPr>
              <a:t>“</a:t>
            </a:r>
            <a:r>
              <a:rPr i="1" lang="en" sz="1300">
                <a:solidFill>
                  <a:srgbClr val="F2F2F2"/>
                </a:solidFill>
                <a:latin typeface="Fira Sans Condensed"/>
                <a:ea typeface="Fira Sans Condensed"/>
                <a:cs typeface="Fira Sans Condensed"/>
                <a:sym typeface="Fira Sans Condensed"/>
              </a:rPr>
              <a:t>b” </a:t>
            </a:r>
            <a:r>
              <a:rPr lang="en" sz="1300">
                <a:solidFill>
                  <a:srgbClr val="F2F2F2"/>
                </a:solidFill>
                <a:latin typeface="Fira Sans Condensed"/>
                <a:ea typeface="Fira Sans Condensed"/>
                <a:cs typeface="Fira Sans Condensed"/>
                <a:sym typeface="Fira Sans Condensed"/>
              </a:rPr>
              <a:t>is processed. It is not safe since it is not solely connected to nodes in the losing set. We add “</a:t>
            </a:r>
            <a:r>
              <a:rPr i="1" lang="en" sz="1300">
                <a:solidFill>
                  <a:srgbClr val="F2F2F2"/>
                </a:solidFill>
                <a:latin typeface="Fira Sans Condensed"/>
                <a:ea typeface="Fira Sans Condensed"/>
                <a:cs typeface="Fira Sans Condensed"/>
                <a:sym typeface="Fira Sans Condensed"/>
              </a:rPr>
              <a:t>b</a:t>
            </a:r>
            <a:r>
              <a:rPr lang="en" sz="1300">
                <a:solidFill>
                  <a:srgbClr val="F2F2F2"/>
                </a:solidFill>
                <a:latin typeface="Fira Sans Condensed"/>
                <a:ea typeface="Fira Sans Condensed"/>
                <a:cs typeface="Fira Sans Condensed"/>
                <a:sym typeface="Fira Sans Condensed"/>
              </a:rPr>
              <a:t>” to the “processed” list.</a:t>
            </a:r>
            <a:endParaRPr sz="1300">
              <a:solidFill>
                <a:srgbClr val="F2F2F2"/>
              </a:solidFill>
              <a:latin typeface="Fira Sans Condensed"/>
              <a:ea typeface="Fira Sans Condensed"/>
              <a:cs typeface="Fira Sans Condensed"/>
              <a:sym typeface="Fira Sans Condensed"/>
            </a:endParaRPr>
          </a:p>
          <a:p>
            <a:pPr indent="-311150" lvl="1" marL="914400" rtl="0" algn="l">
              <a:lnSpc>
                <a:spcPct val="115000"/>
              </a:lnSpc>
              <a:spcBef>
                <a:spcPts val="1000"/>
              </a:spcBef>
              <a:spcAft>
                <a:spcPts val="0"/>
              </a:spcAft>
              <a:buClr>
                <a:srgbClr val="F2F2F2"/>
              </a:buClr>
              <a:buSzPts val="1300"/>
              <a:buFont typeface="Fira Sans Condensed"/>
              <a:buChar char="○"/>
            </a:pPr>
            <a:r>
              <a:rPr lang="en" sz="1300">
                <a:solidFill>
                  <a:srgbClr val="F2F2F2"/>
                </a:solidFill>
                <a:latin typeface="Fira Sans Condensed"/>
                <a:ea typeface="Fira Sans Condensed"/>
                <a:cs typeface="Fira Sans Condensed"/>
                <a:sym typeface="Fira Sans Condensed"/>
              </a:rPr>
              <a:t>The node “</a:t>
            </a:r>
            <a:r>
              <a:rPr i="1" lang="en" sz="1300">
                <a:solidFill>
                  <a:srgbClr val="F2F2F2"/>
                </a:solidFill>
                <a:latin typeface="Fira Sans Condensed"/>
                <a:ea typeface="Fira Sans Condensed"/>
                <a:cs typeface="Fira Sans Condensed"/>
                <a:sym typeface="Fira Sans Condensed"/>
              </a:rPr>
              <a:t>c” </a:t>
            </a:r>
            <a:r>
              <a:rPr lang="en" sz="1300">
                <a:solidFill>
                  <a:srgbClr val="F2F2F2"/>
                </a:solidFill>
                <a:latin typeface="Fira Sans Condensed"/>
                <a:ea typeface="Fira Sans Condensed"/>
                <a:cs typeface="Fira Sans Condensed"/>
                <a:sym typeface="Fira Sans Condensed"/>
              </a:rPr>
              <a:t>is processed. This node is safe, hence it is added to the set SCL. Then we add this node to the “processed” list. </a:t>
            </a:r>
            <a:endParaRPr sz="1300">
              <a:solidFill>
                <a:srgbClr val="F2F2F2"/>
              </a:solidFill>
              <a:latin typeface="Fira Sans Condensed"/>
              <a:ea typeface="Fira Sans Condensed"/>
              <a:cs typeface="Fira Sans Condensed"/>
              <a:sym typeface="Fira Sans Condensed"/>
            </a:endParaRPr>
          </a:p>
          <a:p>
            <a:pPr indent="-311150" lvl="0" marL="457200" rtl="0" algn="l">
              <a:lnSpc>
                <a:spcPct val="115000"/>
              </a:lnSpc>
              <a:spcBef>
                <a:spcPts val="1000"/>
              </a:spcBef>
              <a:spcAft>
                <a:spcPts val="0"/>
              </a:spcAft>
              <a:buClr>
                <a:srgbClr val="F2F2F2"/>
              </a:buClr>
              <a:buSzPts val="1300"/>
              <a:buFont typeface="Fira Sans Condensed"/>
              <a:buChar char="➢"/>
            </a:pPr>
            <a:r>
              <a:rPr lang="en" sz="1300">
                <a:solidFill>
                  <a:srgbClr val="F2F2F2"/>
                </a:solidFill>
                <a:latin typeface="Fira Sans Condensed"/>
                <a:ea typeface="Fira Sans Condensed"/>
                <a:cs typeface="Fira Sans Condensed"/>
                <a:sym typeface="Fira Sans Condensed"/>
              </a:rPr>
              <a:t>Then we consider the node “ u’ ”:</a:t>
            </a:r>
            <a:endParaRPr sz="1300">
              <a:solidFill>
                <a:srgbClr val="F2F2F2"/>
              </a:solidFill>
              <a:latin typeface="Fira Sans Condensed"/>
              <a:ea typeface="Fira Sans Condensed"/>
              <a:cs typeface="Fira Sans Condensed"/>
              <a:sym typeface="Fira Sans Condensed"/>
            </a:endParaRPr>
          </a:p>
          <a:p>
            <a:pPr indent="-311150" lvl="1" marL="914400" rtl="0" algn="l">
              <a:lnSpc>
                <a:spcPct val="115000"/>
              </a:lnSpc>
              <a:spcBef>
                <a:spcPts val="1000"/>
              </a:spcBef>
              <a:spcAft>
                <a:spcPts val="1000"/>
              </a:spcAft>
              <a:buClr>
                <a:srgbClr val="F2F2F2"/>
              </a:buClr>
              <a:buSzPts val="1300"/>
              <a:buFont typeface="Fira Sans Condensed"/>
              <a:buChar char="○"/>
            </a:pPr>
            <a:r>
              <a:rPr lang="en" sz="1300">
                <a:solidFill>
                  <a:srgbClr val="F2F2F2"/>
                </a:solidFill>
                <a:latin typeface="Fira Sans Condensed"/>
                <a:ea typeface="Fira Sans Condensed"/>
                <a:cs typeface="Fira Sans Condensed"/>
                <a:sym typeface="Fira Sans Condensed"/>
              </a:rPr>
              <a:t>The node “</a:t>
            </a:r>
            <a:r>
              <a:rPr i="1" lang="en" sz="1300">
                <a:solidFill>
                  <a:srgbClr val="F2F2F2"/>
                </a:solidFill>
                <a:latin typeface="Fira Sans Condensed"/>
                <a:ea typeface="Fira Sans Condensed"/>
                <a:cs typeface="Fira Sans Condensed"/>
                <a:sym typeface="Fira Sans Condensed"/>
              </a:rPr>
              <a:t>c”</a:t>
            </a:r>
            <a:r>
              <a:rPr lang="en" sz="1300">
                <a:solidFill>
                  <a:srgbClr val="F2F2F2"/>
                </a:solidFill>
                <a:latin typeface="Fira Sans Condensed"/>
                <a:ea typeface="Fira Sans Condensed"/>
                <a:cs typeface="Fira Sans Condensed"/>
                <a:sym typeface="Fira Sans Condensed"/>
              </a:rPr>
              <a:t>  has already been processed as a neighbor of “u”, hence </a:t>
            </a:r>
            <a:r>
              <a:rPr i="1" lang="en" sz="1300" u="sng">
                <a:solidFill>
                  <a:srgbClr val="F2F2F2"/>
                </a:solidFill>
                <a:latin typeface="Fira Sans Condensed"/>
                <a:ea typeface="Fira Sans Condensed"/>
                <a:cs typeface="Fira Sans Condensed"/>
                <a:sym typeface="Fira Sans Condensed"/>
              </a:rPr>
              <a:t>it is not processed again</a:t>
            </a:r>
            <a:r>
              <a:rPr lang="en" sz="1300">
                <a:solidFill>
                  <a:srgbClr val="F2F2F2"/>
                </a:solidFill>
                <a:latin typeface="Fira Sans Condensed"/>
                <a:ea typeface="Fira Sans Condensed"/>
                <a:cs typeface="Fira Sans Condensed"/>
                <a:sym typeface="Fira Sans Condensed"/>
              </a:rPr>
              <a:t> as a neighbor of “ u’ ”.</a:t>
            </a:r>
            <a:endParaRPr sz="1300">
              <a:solidFill>
                <a:srgbClr val="F2F2F2"/>
              </a:solidFill>
              <a:latin typeface="Fira Sans Condensed"/>
              <a:ea typeface="Fira Sans Condensed"/>
              <a:cs typeface="Fira Sans Condensed"/>
              <a:sym typeface="Fira Sans Condensed"/>
            </a:endParaRPr>
          </a:p>
        </p:txBody>
      </p:sp>
      <p:pic>
        <p:nvPicPr>
          <p:cNvPr id="1013" name="Google Shape;1013;p49"/>
          <p:cNvPicPr preferRelativeResize="0"/>
          <p:nvPr/>
        </p:nvPicPr>
        <p:blipFill>
          <a:blip r:embed="rId4">
            <a:alphaModFix/>
          </a:blip>
          <a:stretch>
            <a:fillRect/>
          </a:stretch>
        </p:blipFill>
        <p:spPr>
          <a:xfrm>
            <a:off x="536675" y="928075"/>
            <a:ext cx="4242385" cy="4072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7" name="Shape 1017"/>
        <p:cNvGrpSpPr/>
        <p:nvPr/>
      </p:nvGrpSpPr>
      <p:grpSpPr>
        <a:xfrm>
          <a:off x="0" y="0"/>
          <a:ext cx="0" cy="0"/>
          <a:chOff x="0" y="0"/>
          <a:chExt cx="0" cy="0"/>
        </a:xfrm>
      </p:grpSpPr>
      <p:sp>
        <p:nvSpPr>
          <p:cNvPr id="1018" name="Google Shape;1018;p50"/>
          <p:cNvSpPr txBox="1"/>
          <p:nvPr>
            <p:ph type="title"/>
          </p:nvPr>
        </p:nvSpPr>
        <p:spPr>
          <a:xfrm>
            <a:off x="1207000" y="704550"/>
            <a:ext cx="6681300" cy="37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5800">
                <a:latin typeface="Fira Sans Condensed"/>
                <a:ea typeface="Fira Sans Condensed"/>
                <a:cs typeface="Fira Sans Condensed"/>
                <a:sym typeface="Fira Sans Condensed"/>
              </a:rPr>
              <a:t>Multiple-perspective algorithm</a:t>
            </a:r>
            <a:endParaRPr b="0" sz="5800">
              <a:latin typeface="Fira Sans Condensed"/>
              <a:ea typeface="Fira Sans Condensed"/>
              <a:cs typeface="Fira Sans Condensed"/>
              <a:sym typeface="Fira Sans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4"/>
          <p:cNvSpPr txBox="1"/>
          <p:nvPr>
            <p:ph type="title"/>
          </p:nvPr>
        </p:nvSpPr>
        <p:spPr>
          <a:xfrm>
            <a:off x="1207000" y="704550"/>
            <a:ext cx="6681300" cy="37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5800">
                <a:latin typeface="Fira Sans Condensed"/>
                <a:ea typeface="Fira Sans Condensed"/>
                <a:cs typeface="Fira Sans Condensed"/>
                <a:sym typeface="Fira Sans Condensed"/>
              </a:rPr>
              <a:t>Fundamentals</a:t>
            </a:r>
            <a:endParaRPr b="0" sz="5800">
              <a:latin typeface="Fira Sans Condensed"/>
              <a:ea typeface="Fira Sans Condensed"/>
              <a:cs typeface="Fira Sans Condensed"/>
              <a:sym typeface="Fira Sans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2" name="Shape 1022"/>
        <p:cNvGrpSpPr/>
        <p:nvPr/>
      </p:nvGrpSpPr>
      <p:grpSpPr>
        <a:xfrm>
          <a:off x="0" y="0"/>
          <a:ext cx="0" cy="0"/>
          <a:chOff x="0" y="0"/>
          <a:chExt cx="0" cy="0"/>
        </a:xfrm>
      </p:grpSpPr>
      <p:sp>
        <p:nvSpPr>
          <p:cNvPr id="1023" name="Google Shape;1023;p51"/>
          <p:cNvSpPr txBox="1"/>
          <p:nvPr>
            <p:ph type="title"/>
          </p:nvPr>
        </p:nvSpPr>
        <p:spPr>
          <a:xfrm>
            <a:off x="1593600" y="33885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MULTIPLE PERSPECTIVE ALGORITHM: </a:t>
            </a:r>
            <a:endParaRPr sz="3000"/>
          </a:p>
          <a:p>
            <a:pPr indent="0" lvl="0" marL="0" rtl="0" algn="ctr">
              <a:spcBef>
                <a:spcPts val="0"/>
              </a:spcBef>
              <a:spcAft>
                <a:spcPts val="0"/>
              </a:spcAft>
              <a:buNone/>
            </a:pPr>
            <a:r>
              <a:rPr lang="en" sz="3000"/>
              <a:t>INTUITION</a:t>
            </a:r>
            <a:endParaRPr sz="3000"/>
          </a:p>
        </p:txBody>
      </p:sp>
      <p:sp>
        <p:nvSpPr>
          <p:cNvPr id="1024" name="Google Shape;1024;p51"/>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025" name="Google Shape;1025;p51"/>
          <p:cNvSpPr txBox="1"/>
          <p:nvPr/>
        </p:nvSpPr>
        <p:spPr>
          <a:xfrm>
            <a:off x="1354300" y="1314725"/>
            <a:ext cx="6466800" cy="2880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000"/>
              </a:spcBef>
              <a:spcAft>
                <a:spcPts val="0"/>
              </a:spcAft>
              <a:buClr>
                <a:srgbClr val="F2F2F2"/>
              </a:buClr>
              <a:buSzPts val="1900"/>
              <a:buFont typeface="Fira Sans Condensed"/>
              <a:buChar char="➢"/>
            </a:pPr>
            <a:r>
              <a:rPr lang="en" sz="1900">
                <a:solidFill>
                  <a:srgbClr val="F2F2F2"/>
                </a:solidFill>
                <a:latin typeface="Fira Sans Condensed"/>
                <a:ea typeface="Fira Sans Condensed"/>
                <a:cs typeface="Fira Sans Condensed"/>
                <a:sym typeface="Fira Sans Condensed"/>
              </a:rPr>
              <a:t>The multiple perspective algorithm combines the two logic underpinning:</a:t>
            </a:r>
            <a:endParaRPr sz="1900">
              <a:solidFill>
                <a:srgbClr val="F2F2F2"/>
              </a:solidFill>
              <a:latin typeface="Fira Sans Condensed"/>
              <a:ea typeface="Fira Sans Condensed"/>
              <a:cs typeface="Fira Sans Condensed"/>
              <a:sym typeface="Fira Sans Condensed"/>
            </a:endParaRPr>
          </a:p>
          <a:p>
            <a:pPr indent="-349250" lvl="1" marL="914400" rtl="0" algn="l">
              <a:lnSpc>
                <a:spcPct val="115000"/>
              </a:lnSpc>
              <a:spcBef>
                <a:spcPts val="1000"/>
              </a:spcBef>
              <a:spcAft>
                <a:spcPts val="0"/>
              </a:spcAft>
              <a:buClr>
                <a:srgbClr val="F2F2F2"/>
              </a:buClr>
              <a:buSzPts val="1900"/>
              <a:buFont typeface="Fira Sans Condensed"/>
              <a:buChar char="○"/>
            </a:pPr>
            <a:r>
              <a:rPr lang="en" sz="1900">
                <a:solidFill>
                  <a:srgbClr val="F2F2F2"/>
                </a:solidFill>
                <a:latin typeface="Fira Sans Condensed"/>
                <a:ea typeface="Fira Sans Condensed"/>
                <a:cs typeface="Fira Sans Condensed"/>
                <a:sym typeface="Fira Sans Condensed"/>
              </a:rPr>
              <a:t>The pure forward</a:t>
            </a:r>
            <a:endParaRPr sz="1900">
              <a:solidFill>
                <a:srgbClr val="F2F2F2"/>
              </a:solidFill>
              <a:latin typeface="Fira Sans Condensed"/>
              <a:ea typeface="Fira Sans Condensed"/>
              <a:cs typeface="Fira Sans Condensed"/>
              <a:sym typeface="Fira Sans Condensed"/>
            </a:endParaRPr>
          </a:p>
          <a:p>
            <a:pPr indent="-349250" lvl="1" marL="914400" rtl="0" algn="l">
              <a:lnSpc>
                <a:spcPct val="115000"/>
              </a:lnSpc>
              <a:spcBef>
                <a:spcPts val="1000"/>
              </a:spcBef>
              <a:spcAft>
                <a:spcPts val="0"/>
              </a:spcAft>
              <a:buClr>
                <a:srgbClr val="F2F2F2"/>
              </a:buClr>
              <a:buSzPts val="1900"/>
              <a:buFont typeface="Fira Sans Condensed"/>
              <a:buChar char="○"/>
            </a:pPr>
            <a:r>
              <a:rPr lang="en" sz="1900">
                <a:solidFill>
                  <a:srgbClr val="F2F2F2"/>
                </a:solidFill>
                <a:latin typeface="Fira Sans Condensed"/>
                <a:ea typeface="Fira Sans Condensed"/>
                <a:cs typeface="Fira Sans Condensed"/>
                <a:sym typeface="Fira Sans Condensed"/>
              </a:rPr>
              <a:t>The pure backward</a:t>
            </a:r>
            <a:r>
              <a:rPr lang="en" sz="1900">
                <a:solidFill>
                  <a:srgbClr val="F2F2F2"/>
                </a:solidFill>
                <a:latin typeface="Fira Sans Condensed"/>
                <a:ea typeface="Fira Sans Condensed"/>
                <a:cs typeface="Fira Sans Condensed"/>
                <a:sym typeface="Fira Sans Condensed"/>
              </a:rPr>
              <a:t> </a:t>
            </a:r>
            <a:endParaRPr sz="1900">
              <a:solidFill>
                <a:srgbClr val="F2F2F2"/>
              </a:solidFill>
              <a:latin typeface="Fira Sans Condensed"/>
              <a:ea typeface="Fira Sans Condensed"/>
              <a:cs typeface="Fira Sans Condensed"/>
              <a:sym typeface="Fira Sans Condensed"/>
            </a:endParaRPr>
          </a:p>
          <a:p>
            <a:pPr indent="-349250" lvl="0" marL="457200" rtl="0" algn="l">
              <a:lnSpc>
                <a:spcPct val="115000"/>
              </a:lnSpc>
              <a:spcBef>
                <a:spcPts val="1000"/>
              </a:spcBef>
              <a:spcAft>
                <a:spcPts val="0"/>
              </a:spcAft>
              <a:buClr>
                <a:srgbClr val="F2F2F2"/>
              </a:buClr>
              <a:buSzPts val="1900"/>
              <a:buFont typeface="Fira Sans Condensed"/>
              <a:buChar char="➢"/>
            </a:pPr>
            <a:r>
              <a:rPr lang="en" sz="1900">
                <a:solidFill>
                  <a:srgbClr val="F2F2F2"/>
                </a:solidFill>
                <a:latin typeface="Fira Sans Condensed"/>
                <a:ea typeface="Fira Sans Condensed"/>
                <a:cs typeface="Fira Sans Condensed"/>
                <a:sym typeface="Fira Sans Condensed"/>
              </a:rPr>
              <a:t>At each iteration, the algorithm determines whether it is convenient to tackle the problem from either the reachability or safety player’s point of view.</a:t>
            </a:r>
            <a:endParaRPr sz="19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9" name="Shape 1029"/>
        <p:cNvGrpSpPr/>
        <p:nvPr/>
      </p:nvGrpSpPr>
      <p:grpSpPr>
        <a:xfrm>
          <a:off x="0" y="0"/>
          <a:ext cx="0" cy="0"/>
          <a:chOff x="0" y="0"/>
          <a:chExt cx="0" cy="0"/>
        </a:xfrm>
      </p:grpSpPr>
      <p:sp>
        <p:nvSpPr>
          <p:cNvPr id="1030" name="Google Shape;1030;p52"/>
          <p:cNvSpPr txBox="1"/>
          <p:nvPr>
            <p:ph type="title"/>
          </p:nvPr>
        </p:nvSpPr>
        <p:spPr>
          <a:xfrm>
            <a:off x="1593600" y="385375"/>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MULTIPLE PERSPECTIVE ALGORITHM: </a:t>
            </a:r>
            <a:endParaRPr sz="3000"/>
          </a:p>
          <a:p>
            <a:pPr indent="0" lvl="0" marL="0" rtl="0" algn="ctr">
              <a:spcBef>
                <a:spcPts val="0"/>
              </a:spcBef>
              <a:spcAft>
                <a:spcPts val="0"/>
              </a:spcAft>
              <a:buNone/>
            </a:pPr>
            <a:r>
              <a:rPr lang="en" sz="3000"/>
              <a:t>INNER FUNCTIONING</a:t>
            </a:r>
            <a:endParaRPr sz="3000"/>
          </a:p>
        </p:txBody>
      </p:sp>
      <p:sp>
        <p:nvSpPr>
          <p:cNvPr id="1031" name="Google Shape;1031;p52"/>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032" name="Google Shape;1032;p52"/>
          <p:cNvSpPr txBox="1"/>
          <p:nvPr/>
        </p:nvSpPr>
        <p:spPr>
          <a:xfrm>
            <a:off x="819300" y="1364925"/>
            <a:ext cx="75054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Start → The algorithm starts to solve the game as a safety game</a:t>
            </a:r>
            <a:endParaRPr sz="1800">
              <a:solidFill>
                <a:srgbClr val="F2F2F2"/>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t/>
            </a:r>
            <a:endParaRPr sz="1800">
              <a:solidFill>
                <a:srgbClr val="F2F2F2"/>
              </a:solidFill>
              <a:latin typeface="Fira Sans Condensed"/>
              <a:ea typeface="Fira Sans Condensed"/>
              <a:cs typeface="Fira Sans Condensed"/>
              <a:sym typeface="Fira Sans Condensed"/>
            </a:endParaRPr>
          </a:p>
          <a:p>
            <a:pPr indent="-342900" lvl="0" marL="457200" rtl="0" algn="l">
              <a:lnSpc>
                <a:spcPct val="115000"/>
              </a:lnSpc>
              <a:spcBef>
                <a:spcPts val="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Execution → </a:t>
            </a:r>
            <a:endParaRPr sz="1800">
              <a:solidFill>
                <a:srgbClr val="F2F2F2"/>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rPr lang="en" sz="1800">
                <a:solidFill>
                  <a:srgbClr val="F2F2F2"/>
                </a:solidFill>
                <a:latin typeface="Fira Sans Condensed"/>
                <a:ea typeface="Fira Sans Condensed"/>
                <a:cs typeface="Fira Sans Condensed"/>
                <a:sym typeface="Fira Sans Condensed"/>
              </a:rPr>
              <a:t>If the winning set’s size is less than or equal than a threshold 	      		</a:t>
            </a:r>
            <a:r>
              <a:rPr i="1" lang="en" sz="1800">
                <a:solidFill>
                  <a:srgbClr val="F2F2F2"/>
                </a:solidFill>
                <a:latin typeface="Fira Sans Condensed"/>
                <a:ea typeface="Fira Sans Condensed"/>
                <a:cs typeface="Fira Sans Condensed"/>
                <a:sym typeface="Fira Sans Condensed"/>
              </a:rPr>
              <a:t>t = floor(|V|/2)</a:t>
            </a:r>
            <a:endParaRPr i="1" sz="1800">
              <a:solidFill>
                <a:srgbClr val="F2F2F2"/>
              </a:solidFill>
              <a:latin typeface="Fira Sans Condensed"/>
              <a:ea typeface="Fira Sans Condensed"/>
              <a:cs typeface="Fira Sans Condensed"/>
              <a:sym typeface="Fira Sans Condensed"/>
            </a:endParaRPr>
          </a:p>
          <a:p>
            <a:pPr indent="-342900" lvl="1" marL="914400" rtl="0" algn="l">
              <a:lnSpc>
                <a:spcPct val="115000"/>
              </a:lnSpc>
              <a:spcBef>
                <a:spcPts val="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It is convenient to perform the forward step</a:t>
            </a:r>
            <a:endParaRPr sz="1800">
              <a:solidFill>
                <a:srgbClr val="F2F2F2"/>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rPr lang="en" sz="1800">
                <a:solidFill>
                  <a:srgbClr val="F2F2F2"/>
                </a:solidFill>
                <a:latin typeface="Fira Sans Condensed"/>
                <a:ea typeface="Fira Sans Condensed"/>
                <a:cs typeface="Fira Sans Condensed"/>
                <a:sym typeface="Fira Sans Condensed"/>
              </a:rPr>
              <a:t>Otherwise:</a:t>
            </a:r>
            <a:endParaRPr sz="1800">
              <a:solidFill>
                <a:srgbClr val="F2F2F2"/>
              </a:solidFill>
              <a:latin typeface="Fira Sans Condensed"/>
              <a:ea typeface="Fira Sans Condensed"/>
              <a:cs typeface="Fira Sans Condensed"/>
              <a:sym typeface="Fira Sans Condensed"/>
            </a:endParaRPr>
          </a:p>
          <a:p>
            <a:pPr indent="-342900" lvl="1" marL="914400" rtl="0" algn="l">
              <a:lnSpc>
                <a:spcPct val="115000"/>
              </a:lnSpc>
              <a:spcBef>
                <a:spcPts val="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 it is convenient to execute the backward step. </a:t>
            </a:r>
            <a:endParaRPr sz="1800">
              <a:solidFill>
                <a:srgbClr val="F2F2F2"/>
              </a:solidFill>
              <a:latin typeface="Fira Sans Condensed"/>
              <a:ea typeface="Fira Sans Condensed"/>
              <a:cs typeface="Fira Sans Condensed"/>
              <a:sym typeface="Fira Sans Condensed"/>
            </a:endParaRPr>
          </a:p>
          <a:p>
            <a:pPr indent="0" lvl="0" marL="914400" rtl="0" algn="l">
              <a:lnSpc>
                <a:spcPct val="115000"/>
              </a:lnSpc>
              <a:spcBef>
                <a:spcPts val="0"/>
              </a:spcBef>
              <a:spcAft>
                <a:spcPts val="0"/>
              </a:spcAft>
              <a:buNone/>
            </a:pPr>
            <a:r>
              <a:t/>
            </a:r>
            <a:endParaRPr sz="1800">
              <a:solidFill>
                <a:srgbClr val="F2F2F2"/>
              </a:solidFill>
              <a:latin typeface="Fira Sans Condensed"/>
              <a:ea typeface="Fira Sans Condensed"/>
              <a:cs typeface="Fira Sans Condensed"/>
              <a:sym typeface="Fira Sans Condensed"/>
            </a:endParaRPr>
          </a:p>
          <a:p>
            <a:pPr indent="-342900" lvl="0" marL="457200" rtl="0" algn="l">
              <a:lnSpc>
                <a:spcPct val="115000"/>
              </a:lnSpc>
              <a:spcBef>
                <a:spcPts val="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End →The algorithm returns the winning set for the safety player.</a:t>
            </a:r>
            <a:endParaRPr sz="18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6" name="Shape 1036"/>
        <p:cNvGrpSpPr/>
        <p:nvPr/>
      </p:nvGrpSpPr>
      <p:grpSpPr>
        <a:xfrm>
          <a:off x="0" y="0"/>
          <a:ext cx="0" cy="0"/>
          <a:chOff x="0" y="0"/>
          <a:chExt cx="0" cy="0"/>
        </a:xfrm>
      </p:grpSpPr>
      <p:sp>
        <p:nvSpPr>
          <p:cNvPr id="1037" name="Google Shape;1037;p53"/>
          <p:cNvSpPr txBox="1"/>
          <p:nvPr>
            <p:ph type="title"/>
          </p:nvPr>
        </p:nvSpPr>
        <p:spPr>
          <a:xfrm>
            <a:off x="326175" y="1296450"/>
            <a:ext cx="3179700" cy="181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EMPLOYED HEURISTIC AT A GLANCE</a:t>
            </a:r>
            <a:endParaRPr/>
          </a:p>
        </p:txBody>
      </p:sp>
      <p:cxnSp>
        <p:nvCxnSpPr>
          <p:cNvPr id="1038" name="Google Shape;1038;p53"/>
          <p:cNvCxnSpPr/>
          <p:nvPr/>
        </p:nvCxnSpPr>
        <p:spPr>
          <a:xfrm>
            <a:off x="6151750" y="630600"/>
            <a:ext cx="0" cy="3882300"/>
          </a:xfrm>
          <a:prstGeom prst="straightConnector1">
            <a:avLst/>
          </a:prstGeom>
          <a:noFill/>
          <a:ln cap="flat" cmpd="sng" w="19050">
            <a:solidFill>
              <a:schemeClr val="lt2"/>
            </a:solidFill>
            <a:prstDash val="solid"/>
            <a:round/>
            <a:headEnd len="med" w="med" type="oval"/>
            <a:tailEnd len="med" w="med" type="oval"/>
          </a:ln>
        </p:spPr>
      </p:cxnSp>
      <p:sp>
        <p:nvSpPr>
          <p:cNvPr id="1039" name="Google Shape;1039;p53"/>
          <p:cNvSpPr txBox="1"/>
          <p:nvPr/>
        </p:nvSpPr>
        <p:spPr>
          <a:xfrm>
            <a:off x="6311775" y="11478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Sans Condensed"/>
                <a:ea typeface="Fira Sans Condensed"/>
                <a:cs typeface="Fira Sans Condensed"/>
                <a:sym typeface="Fira Sans Condensed"/>
              </a:rPr>
              <a:t>The algorithm solve the game as a reachability game </a:t>
            </a:r>
            <a:endParaRPr sz="1800">
              <a:solidFill>
                <a:schemeClr val="lt2"/>
              </a:solidFill>
              <a:latin typeface="Fira Sans Condensed"/>
              <a:ea typeface="Fira Sans Condensed"/>
              <a:cs typeface="Fira Sans Condensed"/>
              <a:sym typeface="Fira Sans Condensed"/>
            </a:endParaRPr>
          </a:p>
        </p:txBody>
      </p:sp>
      <p:sp>
        <p:nvSpPr>
          <p:cNvPr id="1040" name="Google Shape;1040;p53"/>
          <p:cNvSpPr txBox="1"/>
          <p:nvPr/>
        </p:nvSpPr>
        <p:spPr>
          <a:xfrm>
            <a:off x="6428975" y="2370425"/>
            <a:ext cx="26301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solidFill>
                  <a:schemeClr val="lt2"/>
                </a:solidFill>
                <a:latin typeface="Fira Sans Condensed"/>
                <a:ea typeface="Fira Sans Condensed"/>
                <a:cs typeface="Fira Sans Condensed"/>
                <a:sym typeface="Fira Sans Condensed"/>
              </a:rPr>
              <a:t>Threshold</a:t>
            </a:r>
            <a:r>
              <a:rPr lang="en" sz="1900">
                <a:solidFill>
                  <a:schemeClr val="lt2"/>
                </a:solidFill>
                <a:latin typeface="Fira Sans Condensed Light"/>
                <a:ea typeface="Fira Sans Condensed Light"/>
                <a:cs typeface="Fira Sans Condensed Light"/>
                <a:sym typeface="Fira Sans Condensed Light"/>
              </a:rPr>
              <a:t> = floor(|V|/2)</a:t>
            </a:r>
            <a:endParaRPr sz="1900">
              <a:solidFill>
                <a:schemeClr val="lt2"/>
              </a:solidFill>
              <a:latin typeface="Fira Sans Condensed Light"/>
              <a:ea typeface="Fira Sans Condensed Light"/>
              <a:cs typeface="Fira Sans Condensed Light"/>
              <a:sym typeface="Fira Sans Condensed Light"/>
            </a:endParaRPr>
          </a:p>
        </p:txBody>
      </p:sp>
      <p:cxnSp>
        <p:nvCxnSpPr>
          <p:cNvPr id="1041" name="Google Shape;1041;p53"/>
          <p:cNvCxnSpPr/>
          <p:nvPr/>
        </p:nvCxnSpPr>
        <p:spPr>
          <a:xfrm>
            <a:off x="6047500" y="2628125"/>
            <a:ext cx="208500" cy="0"/>
          </a:xfrm>
          <a:prstGeom prst="straightConnector1">
            <a:avLst/>
          </a:prstGeom>
          <a:noFill/>
          <a:ln cap="flat" cmpd="sng" w="19050">
            <a:solidFill>
              <a:schemeClr val="lt2"/>
            </a:solidFill>
            <a:prstDash val="solid"/>
            <a:round/>
            <a:headEnd len="med" w="med" type="none"/>
            <a:tailEnd len="med" w="med" type="none"/>
          </a:ln>
        </p:spPr>
      </p:cxnSp>
      <p:sp>
        <p:nvSpPr>
          <p:cNvPr id="1042" name="Google Shape;1042;p53"/>
          <p:cNvSpPr txBox="1"/>
          <p:nvPr/>
        </p:nvSpPr>
        <p:spPr>
          <a:xfrm>
            <a:off x="3847825" y="3368325"/>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Sans Condensed"/>
                <a:ea typeface="Fira Sans Condensed"/>
                <a:cs typeface="Fira Sans Condensed"/>
                <a:sym typeface="Fira Sans Condensed"/>
              </a:rPr>
              <a:t>The algorithm solve the game as a safety game </a:t>
            </a:r>
            <a:endParaRPr sz="1800">
              <a:solidFill>
                <a:schemeClr val="lt2"/>
              </a:solidFill>
              <a:latin typeface="Fira Sans Condensed"/>
              <a:ea typeface="Fira Sans Condensed"/>
              <a:cs typeface="Fira Sans Condensed"/>
              <a:sym typeface="Fira Sans Condensed"/>
            </a:endParaRPr>
          </a:p>
        </p:txBody>
      </p:sp>
      <p:sp>
        <p:nvSpPr>
          <p:cNvPr id="1043" name="Google Shape;1043;p53"/>
          <p:cNvSpPr txBox="1"/>
          <p:nvPr/>
        </p:nvSpPr>
        <p:spPr>
          <a:xfrm>
            <a:off x="6564550" y="340770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Sans Condensed"/>
                <a:ea typeface="Fira Sans Condensed"/>
                <a:cs typeface="Fira Sans Condensed"/>
                <a:sym typeface="Fira Sans Condensed"/>
              </a:rPr>
              <a:t>It proceeds “forward”.</a:t>
            </a:r>
            <a:r>
              <a:rPr lang="en" sz="1800">
                <a:solidFill>
                  <a:schemeClr val="lt2"/>
                </a:solidFill>
                <a:latin typeface="Fira Sans Condensed"/>
                <a:ea typeface="Fira Sans Condensed"/>
                <a:cs typeface="Fira Sans Condensed"/>
                <a:sym typeface="Fira Sans Condensed"/>
              </a:rPr>
              <a:t> </a:t>
            </a:r>
            <a:endParaRPr sz="1800">
              <a:solidFill>
                <a:schemeClr val="lt2"/>
              </a:solidFill>
              <a:latin typeface="Fira Sans Condensed"/>
              <a:ea typeface="Fira Sans Condensed"/>
              <a:cs typeface="Fira Sans Condensed"/>
              <a:sym typeface="Fira Sans Condensed"/>
            </a:endParaRPr>
          </a:p>
        </p:txBody>
      </p:sp>
      <p:sp>
        <p:nvSpPr>
          <p:cNvPr id="1044" name="Google Shape;1044;p53"/>
          <p:cNvSpPr txBox="1"/>
          <p:nvPr/>
        </p:nvSpPr>
        <p:spPr>
          <a:xfrm>
            <a:off x="4209800" y="1147850"/>
            <a:ext cx="17202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Sans Condensed"/>
                <a:ea typeface="Fira Sans Condensed"/>
                <a:cs typeface="Fira Sans Condensed"/>
                <a:sym typeface="Fira Sans Condensed"/>
              </a:rPr>
              <a:t>It proceeds “backward”. </a:t>
            </a:r>
            <a:endParaRPr sz="18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8" name="Shape 1048"/>
        <p:cNvGrpSpPr/>
        <p:nvPr/>
      </p:nvGrpSpPr>
      <p:grpSpPr>
        <a:xfrm>
          <a:off x="0" y="0"/>
          <a:ext cx="0" cy="0"/>
          <a:chOff x="0" y="0"/>
          <a:chExt cx="0" cy="0"/>
        </a:xfrm>
      </p:grpSpPr>
      <p:sp>
        <p:nvSpPr>
          <p:cNvPr id="1049" name="Google Shape;1049;p54"/>
          <p:cNvSpPr txBox="1"/>
          <p:nvPr>
            <p:ph type="title"/>
          </p:nvPr>
        </p:nvSpPr>
        <p:spPr>
          <a:xfrm>
            <a:off x="1593600" y="591275"/>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MULTIPLE PERSPECTIVE ALGORITHM: </a:t>
            </a:r>
            <a:endParaRPr sz="3000"/>
          </a:p>
          <a:p>
            <a:pPr indent="0" lvl="0" marL="0" rtl="0" algn="ctr">
              <a:spcBef>
                <a:spcPts val="0"/>
              </a:spcBef>
              <a:spcAft>
                <a:spcPts val="0"/>
              </a:spcAft>
              <a:buNone/>
            </a:pPr>
            <a:r>
              <a:rPr lang="en" sz="3000"/>
              <a:t>CAVEAT</a:t>
            </a:r>
            <a:endParaRPr sz="3000"/>
          </a:p>
        </p:txBody>
      </p:sp>
      <p:sp>
        <p:nvSpPr>
          <p:cNvPr id="1050" name="Google Shape;1050;p54"/>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051" name="Google Shape;1051;p54"/>
          <p:cNvSpPr txBox="1"/>
          <p:nvPr/>
        </p:nvSpPr>
        <p:spPr>
          <a:xfrm>
            <a:off x="1338600" y="1765175"/>
            <a:ext cx="6466800" cy="23667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rgbClr val="F2F2F2"/>
              </a:buClr>
              <a:buSzPts val="2100"/>
              <a:buFont typeface="Fira Sans Condensed"/>
              <a:buChar char="➢"/>
            </a:pPr>
            <a:r>
              <a:rPr lang="en" sz="2100">
                <a:solidFill>
                  <a:srgbClr val="F2F2F2"/>
                </a:solidFill>
                <a:latin typeface="Fira Sans Condensed"/>
                <a:ea typeface="Fira Sans Condensed"/>
                <a:cs typeface="Fira Sans Condensed"/>
                <a:sym typeface="Fira Sans Condensed"/>
              </a:rPr>
              <a:t>The actual complexity of each step depends </a:t>
            </a:r>
            <a:r>
              <a:rPr i="1" lang="en" sz="2100" u="sng">
                <a:solidFill>
                  <a:srgbClr val="F2F2F2"/>
                </a:solidFill>
                <a:latin typeface="Fira Sans Condensed"/>
                <a:ea typeface="Fira Sans Condensed"/>
                <a:cs typeface="Fira Sans Condensed"/>
                <a:sym typeface="Fira Sans Condensed"/>
              </a:rPr>
              <a:t>on the degree of the nodes</a:t>
            </a:r>
            <a:r>
              <a:rPr lang="en" sz="2100">
                <a:solidFill>
                  <a:srgbClr val="F2F2F2"/>
                </a:solidFill>
                <a:latin typeface="Fira Sans Condensed"/>
                <a:ea typeface="Fira Sans Condensed"/>
                <a:cs typeface="Fira Sans Condensed"/>
                <a:sym typeface="Fira Sans Condensed"/>
              </a:rPr>
              <a:t> involved in the computation! </a:t>
            </a:r>
            <a:endParaRPr sz="2100">
              <a:solidFill>
                <a:srgbClr val="F2F2F2"/>
              </a:solidFill>
              <a:latin typeface="Fira Sans Condensed"/>
              <a:ea typeface="Fira Sans Condensed"/>
              <a:cs typeface="Fira Sans Condensed"/>
              <a:sym typeface="Fira Sans Condensed"/>
            </a:endParaRPr>
          </a:p>
          <a:p>
            <a:pPr indent="0" lvl="0" marL="457200" rtl="0" algn="l">
              <a:lnSpc>
                <a:spcPct val="115000"/>
              </a:lnSpc>
              <a:spcBef>
                <a:spcPts val="0"/>
              </a:spcBef>
              <a:spcAft>
                <a:spcPts val="0"/>
              </a:spcAft>
              <a:buNone/>
            </a:pPr>
            <a:r>
              <a:t/>
            </a:r>
            <a:endParaRPr sz="2100">
              <a:solidFill>
                <a:srgbClr val="F2F2F2"/>
              </a:solidFill>
              <a:latin typeface="Fira Sans Condensed"/>
              <a:ea typeface="Fira Sans Condensed"/>
              <a:cs typeface="Fira Sans Condensed"/>
              <a:sym typeface="Fira Sans Condensed"/>
            </a:endParaRPr>
          </a:p>
          <a:p>
            <a:pPr indent="-361950" lvl="0" marL="457200" rtl="0" algn="l">
              <a:lnSpc>
                <a:spcPct val="115000"/>
              </a:lnSpc>
              <a:spcBef>
                <a:spcPts val="0"/>
              </a:spcBef>
              <a:spcAft>
                <a:spcPts val="0"/>
              </a:spcAft>
              <a:buClr>
                <a:srgbClr val="F2F2F2"/>
              </a:buClr>
              <a:buSzPts val="2100"/>
              <a:buFont typeface="Fira Sans Condensed"/>
              <a:buChar char="➢"/>
            </a:pPr>
            <a:r>
              <a:rPr lang="en" sz="2100">
                <a:solidFill>
                  <a:srgbClr val="F2F2F2"/>
                </a:solidFill>
                <a:latin typeface="Fira Sans Condensed"/>
                <a:ea typeface="Fira Sans Condensed"/>
                <a:cs typeface="Fira Sans Condensed"/>
                <a:sym typeface="Fira Sans Condensed"/>
              </a:rPr>
              <a:t>Hence, the criterion employed to determine whether it is convenient to switch point of view is not an accurate indicator, but </a:t>
            </a:r>
            <a:r>
              <a:rPr i="1" lang="en" sz="2100">
                <a:solidFill>
                  <a:srgbClr val="F2F2F2"/>
                </a:solidFill>
                <a:latin typeface="Fira Sans Condensed"/>
                <a:ea typeface="Fira Sans Condensed"/>
                <a:cs typeface="Fira Sans Condensed"/>
                <a:sym typeface="Fira Sans Condensed"/>
              </a:rPr>
              <a:t>it is just used as a heuristic!</a:t>
            </a:r>
            <a:endParaRPr i="1" sz="21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5" name="Shape 1055"/>
        <p:cNvGrpSpPr/>
        <p:nvPr/>
      </p:nvGrpSpPr>
      <p:grpSpPr>
        <a:xfrm>
          <a:off x="0" y="0"/>
          <a:ext cx="0" cy="0"/>
          <a:chOff x="0" y="0"/>
          <a:chExt cx="0" cy="0"/>
        </a:xfrm>
      </p:grpSpPr>
      <p:sp>
        <p:nvSpPr>
          <p:cNvPr id="1056" name="Google Shape;1056;p55"/>
          <p:cNvSpPr txBox="1"/>
          <p:nvPr>
            <p:ph type="title"/>
          </p:nvPr>
        </p:nvSpPr>
        <p:spPr>
          <a:xfrm>
            <a:off x="1593600" y="452525"/>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MULTIPLE PERSPECTIVE ALGORITHM: </a:t>
            </a:r>
            <a:endParaRPr sz="3000"/>
          </a:p>
          <a:p>
            <a:pPr indent="0" lvl="0" marL="0" rtl="0" algn="ctr">
              <a:spcBef>
                <a:spcPts val="0"/>
              </a:spcBef>
              <a:spcAft>
                <a:spcPts val="0"/>
              </a:spcAft>
              <a:buNone/>
            </a:pPr>
            <a:r>
              <a:rPr lang="en" sz="3000"/>
              <a:t>PROOF OF CORRECTNESS</a:t>
            </a:r>
            <a:endParaRPr sz="3000"/>
          </a:p>
        </p:txBody>
      </p:sp>
      <p:sp>
        <p:nvSpPr>
          <p:cNvPr id="1057" name="Google Shape;1057;p55"/>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058" name="Google Shape;1058;p55"/>
          <p:cNvSpPr txBox="1"/>
          <p:nvPr/>
        </p:nvSpPr>
        <p:spPr>
          <a:xfrm>
            <a:off x="1338600" y="1589125"/>
            <a:ext cx="64668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Note </a:t>
            </a:r>
            <a:r>
              <a:rPr lang="en" sz="1600">
                <a:solidFill>
                  <a:srgbClr val="F2F2F2"/>
                </a:solidFill>
                <a:latin typeface="Fira Sans Condensed"/>
                <a:ea typeface="Fira Sans Condensed"/>
                <a:cs typeface="Fira Sans Condensed"/>
                <a:sym typeface="Fira Sans Condensed"/>
              </a:rPr>
              <a:t>that</a:t>
            </a:r>
            <a:r>
              <a:rPr lang="en" sz="1600">
                <a:solidFill>
                  <a:srgbClr val="F2F2F2"/>
                </a:solidFill>
                <a:latin typeface="Fira Sans Condensed"/>
                <a:ea typeface="Fira Sans Condensed"/>
                <a:cs typeface="Fira Sans Condensed"/>
                <a:sym typeface="Fira Sans Condensed"/>
              </a:rPr>
              <a:t> </a:t>
            </a:r>
            <a:r>
              <a:rPr i="1" lang="en" sz="1600" u="sng">
                <a:solidFill>
                  <a:srgbClr val="F2F2F2"/>
                </a:solidFill>
                <a:latin typeface="Fira Sans Condensed"/>
                <a:ea typeface="Fira Sans Condensed"/>
                <a:cs typeface="Fira Sans Condensed"/>
                <a:sym typeface="Fira Sans Condensed"/>
              </a:rPr>
              <a:t>taking a step instead of another does not undermine the correctness of the algorithm</a:t>
            </a:r>
            <a:r>
              <a:rPr lang="en" sz="1600">
                <a:solidFill>
                  <a:srgbClr val="F2F2F2"/>
                </a:solidFill>
                <a:latin typeface="Fira Sans Condensed"/>
                <a:ea typeface="Fira Sans Condensed"/>
                <a:cs typeface="Fira Sans Condensed"/>
                <a:sym typeface="Fira Sans Condensed"/>
              </a:rPr>
              <a:t>! </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To provide an immediate intuition: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Changing the point of view at each iteration can be viewed as generating at each iteration a new game, in which the target set given in input is the winning set returned by the step executed at the previous iteration. </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In this respect, each iteration </a:t>
            </a:r>
            <a:r>
              <a:rPr i="1" lang="en" sz="1600" u="sng">
                <a:solidFill>
                  <a:srgbClr val="F2F2F2"/>
                </a:solidFill>
                <a:latin typeface="Fira Sans Condensed"/>
                <a:ea typeface="Fira Sans Condensed"/>
                <a:cs typeface="Fira Sans Condensed"/>
                <a:sym typeface="Fira Sans Condensed"/>
              </a:rPr>
              <a:t>is independent of the previous one</a:t>
            </a:r>
            <a:r>
              <a:rPr lang="en" sz="1600">
                <a:solidFill>
                  <a:srgbClr val="F2F2F2"/>
                </a:solidFill>
                <a:latin typeface="Fira Sans Condensed"/>
                <a:ea typeface="Fira Sans Condensed"/>
                <a:cs typeface="Fira Sans Condensed"/>
                <a:sym typeface="Fira Sans Condensed"/>
              </a:rPr>
              <a:t>.</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Hence switching between the two points of view as the game progresses </a:t>
            </a:r>
            <a:r>
              <a:rPr i="1" lang="en" sz="1600" u="sng">
                <a:solidFill>
                  <a:srgbClr val="F2F2F2"/>
                </a:solidFill>
                <a:latin typeface="Fira Sans Condensed"/>
                <a:ea typeface="Fira Sans Condensed"/>
                <a:cs typeface="Fira Sans Condensed"/>
                <a:sym typeface="Fira Sans Condensed"/>
              </a:rPr>
              <a:t>does not affect</a:t>
            </a:r>
            <a:r>
              <a:rPr lang="en" sz="1600">
                <a:solidFill>
                  <a:srgbClr val="F2F2F2"/>
                </a:solidFill>
                <a:latin typeface="Fira Sans Condensed"/>
                <a:ea typeface="Fira Sans Condensed"/>
                <a:cs typeface="Fira Sans Condensed"/>
                <a:sym typeface="Fira Sans Condensed"/>
              </a:rPr>
              <a:t> the algorithm’s correctness. </a:t>
            </a:r>
            <a:endParaRPr sz="16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2" name="Shape 1062"/>
        <p:cNvGrpSpPr/>
        <p:nvPr/>
      </p:nvGrpSpPr>
      <p:grpSpPr>
        <a:xfrm>
          <a:off x="0" y="0"/>
          <a:ext cx="0" cy="0"/>
          <a:chOff x="0" y="0"/>
          <a:chExt cx="0" cy="0"/>
        </a:xfrm>
      </p:grpSpPr>
      <p:sp>
        <p:nvSpPr>
          <p:cNvPr id="1063" name="Google Shape;1063;p56"/>
          <p:cNvSpPr txBox="1"/>
          <p:nvPr>
            <p:ph type="title"/>
          </p:nvPr>
        </p:nvSpPr>
        <p:spPr>
          <a:xfrm>
            <a:off x="1207000" y="704550"/>
            <a:ext cx="6681300" cy="37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5400">
                <a:latin typeface="Fira Sans Condensed"/>
                <a:ea typeface="Fira Sans Condensed"/>
                <a:cs typeface="Fira Sans Condensed"/>
                <a:sym typeface="Fira Sans Condensed"/>
              </a:rPr>
              <a:t>Experimental phase:</a:t>
            </a:r>
            <a:endParaRPr b="0" sz="5400">
              <a:latin typeface="Fira Sans Condensed"/>
              <a:ea typeface="Fira Sans Condensed"/>
              <a:cs typeface="Fira Sans Condensed"/>
              <a:sym typeface="Fira Sans Condensed"/>
            </a:endParaRPr>
          </a:p>
          <a:p>
            <a:pPr indent="0" lvl="0" marL="0" rtl="0" algn="ctr">
              <a:spcBef>
                <a:spcPts val="0"/>
              </a:spcBef>
              <a:spcAft>
                <a:spcPts val="0"/>
              </a:spcAft>
              <a:buNone/>
            </a:pPr>
            <a:r>
              <a:rPr b="0" lang="en" sz="5400">
                <a:latin typeface="Fira Sans Condensed"/>
                <a:ea typeface="Fira Sans Condensed"/>
                <a:cs typeface="Fira Sans Condensed"/>
                <a:sym typeface="Fira Sans Condensed"/>
              </a:rPr>
              <a:t>Results and discussion</a:t>
            </a:r>
            <a:endParaRPr b="0" sz="5400">
              <a:latin typeface="Fira Sans Condensed"/>
              <a:ea typeface="Fira Sans Condensed"/>
              <a:cs typeface="Fira Sans Condensed"/>
              <a:sym typeface="Fira Sans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7" name="Shape 1067"/>
        <p:cNvGrpSpPr/>
        <p:nvPr/>
      </p:nvGrpSpPr>
      <p:grpSpPr>
        <a:xfrm>
          <a:off x="0" y="0"/>
          <a:ext cx="0" cy="0"/>
          <a:chOff x="0" y="0"/>
          <a:chExt cx="0" cy="0"/>
        </a:xfrm>
      </p:grpSpPr>
      <p:pic>
        <p:nvPicPr>
          <p:cNvPr id="1068" name="Google Shape;1068;p57"/>
          <p:cNvPicPr preferRelativeResize="0"/>
          <p:nvPr/>
        </p:nvPicPr>
        <p:blipFill>
          <a:blip r:embed="rId4">
            <a:alphaModFix/>
          </a:blip>
          <a:stretch>
            <a:fillRect/>
          </a:stretch>
        </p:blipFill>
        <p:spPr>
          <a:xfrm>
            <a:off x="462188" y="342863"/>
            <a:ext cx="8219623" cy="4457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2" name="Shape 1072"/>
        <p:cNvGrpSpPr/>
        <p:nvPr/>
      </p:nvGrpSpPr>
      <p:grpSpPr>
        <a:xfrm>
          <a:off x="0" y="0"/>
          <a:ext cx="0" cy="0"/>
          <a:chOff x="0" y="0"/>
          <a:chExt cx="0" cy="0"/>
        </a:xfrm>
      </p:grpSpPr>
      <p:pic>
        <p:nvPicPr>
          <p:cNvPr id="1073" name="Google Shape;1073;p58"/>
          <p:cNvPicPr preferRelativeResize="0"/>
          <p:nvPr/>
        </p:nvPicPr>
        <p:blipFill>
          <a:blip r:embed="rId4">
            <a:alphaModFix/>
          </a:blip>
          <a:stretch>
            <a:fillRect/>
          </a:stretch>
        </p:blipFill>
        <p:spPr>
          <a:xfrm>
            <a:off x="362487" y="324550"/>
            <a:ext cx="8419024" cy="4494376"/>
          </a:xfrm>
          <a:prstGeom prst="rect">
            <a:avLst/>
          </a:prstGeom>
          <a:noFill/>
          <a:ln>
            <a:noFill/>
          </a:ln>
        </p:spPr>
      </p:pic>
      <p:sp>
        <p:nvSpPr>
          <p:cNvPr id="1074" name="Google Shape;1074;p58"/>
          <p:cNvSpPr txBox="1"/>
          <p:nvPr/>
        </p:nvSpPr>
        <p:spPr>
          <a:xfrm>
            <a:off x="3241250" y="1739950"/>
            <a:ext cx="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8" name="Shape 1078"/>
        <p:cNvGrpSpPr/>
        <p:nvPr/>
      </p:nvGrpSpPr>
      <p:grpSpPr>
        <a:xfrm>
          <a:off x="0" y="0"/>
          <a:ext cx="0" cy="0"/>
          <a:chOff x="0" y="0"/>
          <a:chExt cx="0" cy="0"/>
        </a:xfrm>
      </p:grpSpPr>
      <p:sp>
        <p:nvSpPr>
          <p:cNvPr id="1079" name="Google Shape;1079;p59"/>
          <p:cNvSpPr txBox="1"/>
          <p:nvPr>
            <p:ph type="title"/>
          </p:nvPr>
        </p:nvSpPr>
        <p:spPr>
          <a:xfrm>
            <a:off x="1593600" y="452525"/>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DISCUSSION OF THE RESULTS </a:t>
            </a:r>
            <a:endParaRPr sz="3000"/>
          </a:p>
        </p:txBody>
      </p:sp>
      <p:sp>
        <p:nvSpPr>
          <p:cNvPr id="1080" name="Google Shape;1080;p59"/>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081" name="Google Shape;1081;p59"/>
          <p:cNvSpPr txBox="1"/>
          <p:nvPr/>
        </p:nvSpPr>
        <p:spPr>
          <a:xfrm>
            <a:off x="1338600" y="1385275"/>
            <a:ext cx="6466800" cy="2670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multiple-perspective algorithm performs better than its naive counterparts on the average case!</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cases in which the multiple-perspective algorithm is slower than the naive ones show that the difference in terms of the required time is not particularly relevant.</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1000"/>
              </a:spcBef>
              <a:spcAft>
                <a:spcPts val="100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There are some cases in which the algorithm profoundly outperforms both the naive counterparts (e.g., first table experiment 1, second table experiment 10).</a:t>
            </a:r>
            <a:endParaRPr sz="16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5" name="Shape 1085"/>
        <p:cNvGrpSpPr/>
        <p:nvPr/>
      </p:nvGrpSpPr>
      <p:grpSpPr>
        <a:xfrm>
          <a:off x="0" y="0"/>
          <a:ext cx="0" cy="0"/>
          <a:chOff x="0" y="0"/>
          <a:chExt cx="0" cy="0"/>
        </a:xfrm>
      </p:grpSpPr>
      <p:sp>
        <p:nvSpPr>
          <p:cNvPr id="1086" name="Google Shape;1086;p60"/>
          <p:cNvSpPr txBox="1"/>
          <p:nvPr>
            <p:ph type="title"/>
          </p:nvPr>
        </p:nvSpPr>
        <p:spPr>
          <a:xfrm>
            <a:off x="1593600" y="452525"/>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DISCUSSION OF THE RESULTS</a:t>
            </a:r>
            <a:endParaRPr sz="3000"/>
          </a:p>
        </p:txBody>
      </p:sp>
      <p:sp>
        <p:nvSpPr>
          <p:cNvPr id="1087" name="Google Shape;1087;p60"/>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088" name="Google Shape;1088;p60"/>
          <p:cNvSpPr txBox="1"/>
          <p:nvPr/>
        </p:nvSpPr>
        <p:spPr>
          <a:xfrm>
            <a:off x="1338600" y="1385275"/>
            <a:ext cx="6466800" cy="250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From all the experiments conducted, we can state that the multiple-perspective algorithm </a:t>
            </a:r>
            <a:r>
              <a:rPr i="1" lang="en" sz="1800" u="sng">
                <a:solidFill>
                  <a:srgbClr val="F2F2F2"/>
                </a:solidFill>
                <a:latin typeface="Fira Sans Condensed"/>
                <a:ea typeface="Fira Sans Condensed"/>
                <a:cs typeface="Fira Sans Condensed"/>
                <a:sym typeface="Fira Sans Condensed"/>
              </a:rPr>
              <a:t>profoundly outperforms</a:t>
            </a:r>
            <a:r>
              <a:rPr lang="en" sz="1800">
                <a:solidFill>
                  <a:srgbClr val="F2F2F2"/>
                </a:solidFill>
                <a:latin typeface="Fira Sans Condensed"/>
                <a:ea typeface="Fira Sans Condensed"/>
                <a:cs typeface="Fira Sans Condensed"/>
                <a:sym typeface="Fira Sans Condensed"/>
              </a:rPr>
              <a:t> the backward algorithm in every conducted experiment. </a:t>
            </a:r>
            <a:endParaRPr sz="1800">
              <a:solidFill>
                <a:srgbClr val="F2F2F2"/>
              </a:solidFill>
              <a:latin typeface="Fira Sans Condensed"/>
              <a:ea typeface="Fira Sans Condensed"/>
              <a:cs typeface="Fira Sans Condensed"/>
              <a:sym typeface="Fira Sans Condensed"/>
            </a:endParaRPr>
          </a:p>
          <a:p>
            <a:pPr indent="-342900" lvl="0" marL="457200" rtl="0" algn="l">
              <a:lnSpc>
                <a:spcPct val="115000"/>
              </a:lnSpc>
              <a:spcBef>
                <a:spcPts val="1000"/>
              </a:spcBef>
              <a:spcAft>
                <a:spcPts val="1000"/>
              </a:spcAft>
              <a:buClr>
                <a:srgbClr val="F2F2F2"/>
              </a:buClr>
              <a:buSzPts val="1800"/>
              <a:buFont typeface="Fira Sans Condensed"/>
              <a:buChar char="➢"/>
            </a:pPr>
            <a:r>
              <a:rPr lang="en" sz="1800">
                <a:solidFill>
                  <a:srgbClr val="F2F2F2"/>
                </a:solidFill>
                <a:latin typeface="Fira Sans Condensed"/>
                <a:ea typeface="Fira Sans Condensed"/>
                <a:cs typeface="Fira Sans Condensed"/>
                <a:sym typeface="Fira Sans Condensed"/>
              </a:rPr>
              <a:t>This is </a:t>
            </a:r>
            <a:r>
              <a:rPr lang="en" sz="1800">
                <a:solidFill>
                  <a:srgbClr val="F2F2F2"/>
                </a:solidFill>
                <a:latin typeface="Fira Sans Condensed"/>
                <a:ea typeface="Fira Sans Condensed"/>
                <a:cs typeface="Fira Sans Condensed"/>
                <a:sym typeface="Fira Sans Condensed"/>
              </a:rPr>
              <a:t>because</a:t>
            </a:r>
            <a:r>
              <a:rPr lang="en" sz="1800">
                <a:solidFill>
                  <a:srgbClr val="F2F2F2"/>
                </a:solidFill>
                <a:latin typeface="Fira Sans Condensed"/>
                <a:ea typeface="Fira Sans Condensed"/>
                <a:cs typeface="Fira Sans Condensed"/>
                <a:sym typeface="Fira Sans Condensed"/>
              </a:rPr>
              <a:t> most of the optimizations proper of the multiple-perspective algorithm have been designed to improve the algorithm’s capabilities to solve reachability games. </a:t>
            </a:r>
            <a:endParaRPr sz="18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720100" y="5098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PROJECT’S SCOPE</a:t>
            </a:r>
            <a:endParaRPr sz="3000"/>
          </a:p>
        </p:txBody>
      </p:sp>
      <p:sp>
        <p:nvSpPr>
          <p:cNvPr id="165" name="Google Shape;165;p25"/>
          <p:cNvSpPr txBox="1"/>
          <p:nvPr/>
        </p:nvSpPr>
        <p:spPr>
          <a:xfrm>
            <a:off x="1259350" y="1252975"/>
            <a:ext cx="6625500" cy="3447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Font typeface="Fira Sans Condensed Light"/>
              <a:buChar char="➢"/>
            </a:pPr>
            <a:r>
              <a:rPr lang="en" sz="2000">
                <a:solidFill>
                  <a:schemeClr val="lt2"/>
                </a:solidFill>
                <a:latin typeface="Fira Sans Condensed Light"/>
                <a:ea typeface="Fira Sans Condensed Light"/>
                <a:cs typeface="Fira Sans Condensed Light"/>
                <a:sym typeface="Fira Sans Condensed Light"/>
              </a:rPr>
              <a:t>Number of players: </a:t>
            </a:r>
            <a:endParaRPr sz="2000">
              <a:solidFill>
                <a:schemeClr val="lt2"/>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0"/>
              </a:spcBef>
              <a:spcAft>
                <a:spcPts val="0"/>
              </a:spcAft>
              <a:buClr>
                <a:schemeClr val="lt2"/>
              </a:buClr>
              <a:buSzPts val="1800"/>
              <a:buFont typeface="Fira Sans Condensed"/>
              <a:buChar char="○"/>
            </a:pPr>
            <a:r>
              <a:rPr b="1" i="1" lang="en" sz="2000">
                <a:solidFill>
                  <a:schemeClr val="lt2"/>
                </a:solidFill>
                <a:latin typeface="Fira Sans Condensed"/>
                <a:ea typeface="Fira Sans Condensed"/>
                <a:cs typeface="Fira Sans Condensed"/>
                <a:sym typeface="Fira Sans Condensed"/>
              </a:rPr>
              <a:t>2 players</a:t>
            </a:r>
            <a:endParaRPr b="1" i="1" sz="2000">
              <a:solidFill>
                <a:schemeClr val="lt2"/>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lt2"/>
              </a:buClr>
              <a:buSzPts val="1800"/>
              <a:buFont typeface="Fira Sans Condensed Light"/>
              <a:buChar char="➢"/>
            </a:pPr>
            <a:r>
              <a:rPr lang="en" sz="2000">
                <a:solidFill>
                  <a:schemeClr val="lt2"/>
                </a:solidFill>
                <a:latin typeface="Fira Sans Condensed Light"/>
                <a:ea typeface="Fira Sans Condensed Light"/>
                <a:cs typeface="Fira Sans Condensed Light"/>
                <a:sym typeface="Fira Sans Condensed Light"/>
              </a:rPr>
              <a:t>Interaction: </a:t>
            </a:r>
            <a:endParaRPr sz="2000">
              <a:solidFill>
                <a:schemeClr val="lt2"/>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0"/>
              </a:spcBef>
              <a:spcAft>
                <a:spcPts val="0"/>
              </a:spcAft>
              <a:buClr>
                <a:schemeClr val="lt2"/>
              </a:buClr>
              <a:buSzPts val="1800"/>
              <a:buFont typeface="Fira Sans Condensed"/>
              <a:buChar char="○"/>
            </a:pPr>
            <a:r>
              <a:rPr b="1" i="1" lang="en" sz="2000">
                <a:solidFill>
                  <a:schemeClr val="lt2"/>
                </a:solidFill>
                <a:latin typeface="Fira Sans Condensed"/>
                <a:ea typeface="Fira Sans Condensed"/>
                <a:cs typeface="Fira Sans Condensed"/>
                <a:sym typeface="Fira Sans Condensed"/>
              </a:rPr>
              <a:t>Turn-based</a:t>
            </a:r>
            <a:endParaRPr b="1" i="1" sz="2000">
              <a:solidFill>
                <a:schemeClr val="lt2"/>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lt2"/>
              </a:buClr>
              <a:buSzPts val="1800"/>
              <a:buFont typeface="Fira Sans Condensed Light"/>
              <a:buChar char="➢"/>
            </a:pPr>
            <a:r>
              <a:rPr lang="en" sz="2000">
                <a:solidFill>
                  <a:schemeClr val="lt2"/>
                </a:solidFill>
                <a:latin typeface="Fira Sans Condensed Light"/>
                <a:ea typeface="Fira Sans Condensed Light"/>
                <a:cs typeface="Fira Sans Condensed Light"/>
                <a:sym typeface="Fira Sans Condensed Light"/>
              </a:rPr>
              <a:t>Information:</a:t>
            </a:r>
            <a:endParaRPr sz="2000">
              <a:solidFill>
                <a:schemeClr val="lt2"/>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0"/>
              </a:spcBef>
              <a:spcAft>
                <a:spcPts val="0"/>
              </a:spcAft>
              <a:buClr>
                <a:schemeClr val="lt2"/>
              </a:buClr>
              <a:buSzPts val="1800"/>
              <a:buFont typeface="Fira Sans Condensed Light"/>
              <a:buChar char="○"/>
            </a:pPr>
            <a:r>
              <a:rPr lang="en" sz="2000">
                <a:solidFill>
                  <a:schemeClr val="lt2"/>
                </a:solidFill>
                <a:latin typeface="Fira Sans Condensed Light"/>
                <a:ea typeface="Fira Sans Condensed Light"/>
                <a:cs typeface="Fira Sans Condensed Light"/>
                <a:sym typeface="Fira Sans Condensed Light"/>
              </a:rPr>
              <a:t> </a:t>
            </a:r>
            <a:r>
              <a:rPr b="1" i="1" lang="en" sz="2000">
                <a:solidFill>
                  <a:schemeClr val="lt2"/>
                </a:solidFill>
                <a:latin typeface="Fira Sans Condensed"/>
                <a:ea typeface="Fira Sans Condensed"/>
                <a:cs typeface="Fira Sans Condensed"/>
                <a:sym typeface="Fira Sans Condensed"/>
              </a:rPr>
              <a:t>Perfect</a:t>
            </a:r>
            <a:endParaRPr b="1" i="1" sz="2000">
              <a:solidFill>
                <a:schemeClr val="lt2"/>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lt2"/>
              </a:buClr>
              <a:buSzPts val="1800"/>
              <a:buFont typeface="Fira Sans Condensed Light"/>
              <a:buChar char="➢"/>
            </a:pPr>
            <a:r>
              <a:rPr lang="en" sz="2000">
                <a:solidFill>
                  <a:schemeClr val="lt2"/>
                </a:solidFill>
                <a:latin typeface="Fira Sans Condensed Light"/>
                <a:ea typeface="Fira Sans Condensed Light"/>
                <a:cs typeface="Fira Sans Condensed Light"/>
                <a:sym typeface="Fira Sans Condensed Light"/>
              </a:rPr>
              <a:t>Nature:</a:t>
            </a:r>
            <a:endParaRPr sz="2000">
              <a:solidFill>
                <a:schemeClr val="lt2"/>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0"/>
              </a:spcBef>
              <a:spcAft>
                <a:spcPts val="0"/>
              </a:spcAft>
              <a:buClr>
                <a:schemeClr val="lt2"/>
              </a:buClr>
              <a:buSzPts val="1800"/>
              <a:buFont typeface="Fira Sans Condensed"/>
              <a:buChar char="○"/>
            </a:pPr>
            <a:r>
              <a:rPr b="1" i="1" lang="en" sz="2000">
                <a:solidFill>
                  <a:schemeClr val="lt2"/>
                </a:solidFill>
                <a:latin typeface="Fira Sans Condensed"/>
                <a:ea typeface="Fira Sans Condensed"/>
                <a:cs typeface="Fira Sans Condensed"/>
                <a:sym typeface="Fira Sans Condensed"/>
              </a:rPr>
              <a:t> Deterministic</a:t>
            </a:r>
            <a:endParaRPr b="1" i="1" sz="2000">
              <a:solidFill>
                <a:schemeClr val="lt2"/>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lt2"/>
              </a:buClr>
              <a:buSzPts val="1800"/>
              <a:buFont typeface="Fira Sans Condensed Light"/>
              <a:buChar char="➢"/>
            </a:pPr>
            <a:r>
              <a:rPr lang="en" sz="2000">
                <a:solidFill>
                  <a:schemeClr val="lt2"/>
                </a:solidFill>
                <a:latin typeface="Fira Sans Condensed Light"/>
                <a:ea typeface="Fira Sans Condensed Light"/>
                <a:cs typeface="Fira Sans Condensed Light"/>
                <a:sym typeface="Fira Sans Condensed Light"/>
              </a:rPr>
              <a:t>Objective: </a:t>
            </a:r>
            <a:endParaRPr sz="2000">
              <a:solidFill>
                <a:schemeClr val="lt2"/>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0"/>
              </a:spcBef>
              <a:spcAft>
                <a:spcPts val="0"/>
              </a:spcAft>
              <a:buClr>
                <a:schemeClr val="lt2"/>
              </a:buClr>
              <a:buSzPts val="1800"/>
              <a:buFont typeface="Fira Sans Condensed"/>
              <a:buChar char="○"/>
            </a:pPr>
            <a:r>
              <a:rPr b="1" i="1" lang="en" sz="2000">
                <a:solidFill>
                  <a:schemeClr val="lt2"/>
                </a:solidFill>
                <a:latin typeface="Fira Sans Condensed"/>
                <a:ea typeface="Fira Sans Condensed"/>
                <a:cs typeface="Fira Sans Condensed"/>
                <a:sym typeface="Fira Sans Condensed"/>
              </a:rPr>
              <a:t>Reachability/Safety</a:t>
            </a:r>
            <a:endParaRPr b="1" i="1">
              <a:latin typeface="Fira Sans Condensed"/>
              <a:ea typeface="Fira Sans Condensed"/>
              <a:cs typeface="Fira Sans Condensed"/>
              <a:sym typeface="Fira Sans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2" name="Shape 1092"/>
        <p:cNvGrpSpPr/>
        <p:nvPr/>
      </p:nvGrpSpPr>
      <p:grpSpPr>
        <a:xfrm>
          <a:off x="0" y="0"/>
          <a:ext cx="0" cy="0"/>
          <a:chOff x="0" y="0"/>
          <a:chExt cx="0" cy="0"/>
        </a:xfrm>
      </p:grpSpPr>
      <p:sp>
        <p:nvSpPr>
          <p:cNvPr id="1093" name="Google Shape;1093;p61"/>
          <p:cNvSpPr txBox="1"/>
          <p:nvPr>
            <p:ph type="title"/>
          </p:nvPr>
        </p:nvSpPr>
        <p:spPr>
          <a:xfrm>
            <a:off x="1593600" y="24945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DISCUSSION OF THE RESULTS</a:t>
            </a:r>
            <a:endParaRPr sz="3000"/>
          </a:p>
        </p:txBody>
      </p:sp>
      <p:sp>
        <p:nvSpPr>
          <p:cNvPr id="1094" name="Google Shape;1094;p61"/>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095" name="Google Shape;1095;p61"/>
          <p:cNvSpPr txBox="1"/>
          <p:nvPr/>
        </p:nvSpPr>
        <p:spPr>
          <a:xfrm>
            <a:off x="1338600" y="1018200"/>
            <a:ext cx="6466800" cy="3776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When the pure forward algorithm performs better than the multiple-perspective algorithm?</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a:t>
            </a:r>
            <a:r>
              <a:rPr lang="en" sz="1600">
                <a:solidFill>
                  <a:srgbClr val="F2F2F2"/>
                </a:solidFill>
                <a:latin typeface="Fira Sans Condensed"/>
                <a:ea typeface="Fira Sans Condensed"/>
                <a:cs typeface="Fira Sans Condensed"/>
                <a:sym typeface="Fira Sans Condensed"/>
              </a:rPr>
              <a:t>he multiple-perspective algorithm has two additional costs when solving games: </a:t>
            </a:r>
            <a:endParaRPr sz="1600">
              <a:solidFill>
                <a:srgbClr val="F2F2F2"/>
              </a:solidFill>
              <a:latin typeface="Fira Sans Condensed"/>
              <a:ea typeface="Fira Sans Condensed"/>
              <a:cs typeface="Fira Sans Condensed"/>
              <a:sym typeface="Fira Sans Condensed"/>
            </a:endParaRPr>
          </a:p>
          <a:p>
            <a:pPr indent="-330200" lvl="2" marL="13716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cost related to the the generation of the transpose graph</a:t>
            </a:r>
            <a:endParaRPr sz="1600">
              <a:solidFill>
                <a:srgbClr val="F2F2F2"/>
              </a:solidFill>
              <a:latin typeface="Fira Sans Condensed"/>
              <a:ea typeface="Fira Sans Condensed"/>
              <a:cs typeface="Fira Sans Condensed"/>
              <a:sym typeface="Fira Sans Condensed"/>
            </a:endParaRPr>
          </a:p>
          <a:p>
            <a:pPr indent="-330200" lvl="2" marL="13716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cost of switching point of view (i.e., computing the complement of the winning set).</a:t>
            </a:r>
            <a:endParaRPr sz="1600">
              <a:solidFill>
                <a:srgbClr val="F2F2F2"/>
              </a:solidFill>
              <a:latin typeface="Fira Sans Condensed"/>
              <a:ea typeface="Fira Sans Condensed"/>
              <a:cs typeface="Fira Sans Condensed"/>
              <a:sym typeface="Fira Sans Condensed"/>
            </a:endParaRPr>
          </a:p>
          <a:p>
            <a:pPr indent="-330200" lvl="0" marL="457200" rtl="0" algn="l">
              <a:lnSpc>
                <a:spcPct val="115000"/>
              </a:lnSpc>
              <a:spcBef>
                <a:spcPts val="1000"/>
              </a:spcBef>
              <a:spcAft>
                <a:spcPts val="100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multiple-perspective algorithm </a:t>
            </a:r>
            <a:r>
              <a:rPr i="1" lang="en" sz="1600" u="sng">
                <a:solidFill>
                  <a:srgbClr val="F2F2F2"/>
                </a:solidFill>
                <a:latin typeface="Fira Sans Condensed"/>
                <a:ea typeface="Fira Sans Condensed"/>
                <a:cs typeface="Fira Sans Condensed"/>
                <a:sym typeface="Fira Sans Condensed"/>
              </a:rPr>
              <a:t>is slower when the time required to compute the additional data structures exceeds the time saved through the carried-out optimizations</a:t>
            </a:r>
            <a:r>
              <a:rPr lang="en" sz="1600">
                <a:solidFill>
                  <a:srgbClr val="F2F2F2"/>
                </a:solidFill>
                <a:latin typeface="Fira Sans Condensed"/>
                <a:ea typeface="Fira Sans Condensed"/>
                <a:cs typeface="Fira Sans Condensed"/>
                <a:sym typeface="Fira Sans Condensed"/>
              </a:rPr>
              <a:t>!</a:t>
            </a:r>
            <a:endParaRPr sz="16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9" name="Shape 1099"/>
        <p:cNvGrpSpPr/>
        <p:nvPr/>
      </p:nvGrpSpPr>
      <p:grpSpPr>
        <a:xfrm>
          <a:off x="0" y="0"/>
          <a:ext cx="0" cy="0"/>
          <a:chOff x="0" y="0"/>
          <a:chExt cx="0" cy="0"/>
        </a:xfrm>
      </p:grpSpPr>
      <p:sp>
        <p:nvSpPr>
          <p:cNvPr id="1100" name="Google Shape;1100;p62"/>
          <p:cNvSpPr txBox="1"/>
          <p:nvPr>
            <p:ph type="title"/>
          </p:nvPr>
        </p:nvSpPr>
        <p:spPr>
          <a:xfrm>
            <a:off x="1593600" y="193950"/>
            <a:ext cx="59568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DISCUSSION OF THE RESULTS</a:t>
            </a:r>
            <a:endParaRPr sz="3000"/>
          </a:p>
        </p:txBody>
      </p:sp>
      <p:sp>
        <p:nvSpPr>
          <p:cNvPr id="1101" name="Google Shape;1101;p62"/>
          <p:cNvSpPr txBox="1"/>
          <p:nvPr/>
        </p:nvSpPr>
        <p:spPr>
          <a:xfrm>
            <a:off x="327575" y="249450"/>
            <a:ext cx="2091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Fira Sans Condensed Light"/>
              <a:ea typeface="Fira Sans Condensed Light"/>
              <a:cs typeface="Fira Sans Condensed Light"/>
              <a:sym typeface="Fira Sans Condensed Light"/>
            </a:endParaRPr>
          </a:p>
        </p:txBody>
      </p:sp>
      <p:sp>
        <p:nvSpPr>
          <p:cNvPr id="1102" name="Google Shape;1102;p62"/>
          <p:cNvSpPr txBox="1"/>
          <p:nvPr/>
        </p:nvSpPr>
        <p:spPr>
          <a:xfrm>
            <a:off x="1302800" y="900075"/>
            <a:ext cx="6466800" cy="3776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However, we remark another crucial factor: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game starts as a safety game, hence it is given as input the target set for the safety player.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The </a:t>
            </a:r>
            <a:r>
              <a:rPr i="1" lang="en" sz="1600" u="sng">
                <a:solidFill>
                  <a:srgbClr val="F2F2F2"/>
                </a:solidFill>
                <a:latin typeface="Fira Sans Condensed"/>
                <a:ea typeface="Fira Sans Condensed"/>
                <a:cs typeface="Fira Sans Condensed"/>
                <a:sym typeface="Fira Sans Condensed"/>
              </a:rPr>
              <a:t>backward algorithm is disadvantaged</a:t>
            </a:r>
            <a:r>
              <a:rPr lang="en" sz="1600">
                <a:solidFill>
                  <a:srgbClr val="F2F2F2"/>
                </a:solidFill>
                <a:latin typeface="Fira Sans Condensed"/>
                <a:ea typeface="Fira Sans Condensed"/>
                <a:cs typeface="Fira Sans Condensed"/>
                <a:sym typeface="Fira Sans Condensed"/>
              </a:rPr>
              <a:t> because it has to compute the complement of the target set and then solve the game as a reachability game.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1000"/>
              </a:spcBef>
              <a:spcAft>
                <a:spcPts val="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I</a:t>
            </a:r>
            <a:r>
              <a:rPr lang="en" sz="1600">
                <a:solidFill>
                  <a:srgbClr val="F2F2F2"/>
                </a:solidFill>
                <a:latin typeface="Fira Sans Condensed"/>
                <a:ea typeface="Fira Sans Condensed"/>
                <a:cs typeface="Fira Sans Condensed"/>
                <a:sym typeface="Fira Sans Condensed"/>
              </a:rPr>
              <a:t>f the starting size of the winning set is greater than half of the total number of nodes, </a:t>
            </a:r>
            <a:r>
              <a:rPr i="1" lang="en" sz="1600" u="sng">
                <a:solidFill>
                  <a:srgbClr val="F2F2F2"/>
                </a:solidFill>
                <a:latin typeface="Fira Sans Condensed"/>
                <a:ea typeface="Fira Sans Condensed"/>
                <a:cs typeface="Fira Sans Condensed"/>
                <a:sym typeface="Fira Sans Condensed"/>
              </a:rPr>
              <a:t>t</a:t>
            </a:r>
            <a:r>
              <a:rPr i="1" lang="en" sz="1600" u="sng">
                <a:solidFill>
                  <a:srgbClr val="F2F2F2"/>
                </a:solidFill>
                <a:latin typeface="Fira Sans Condensed"/>
                <a:ea typeface="Fira Sans Condensed"/>
                <a:cs typeface="Fira Sans Condensed"/>
                <a:sym typeface="Fira Sans Condensed"/>
              </a:rPr>
              <a:t>he multiple perspective algorithm experiences the same disadvantage</a:t>
            </a:r>
            <a:r>
              <a:rPr lang="en" sz="1600">
                <a:solidFill>
                  <a:srgbClr val="F2F2F2"/>
                </a:solidFill>
                <a:latin typeface="Fira Sans Condensed"/>
                <a:ea typeface="Fira Sans Condensed"/>
                <a:cs typeface="Fira Sans Condensed"/>
                <a:sym typeface="Fira Sans Condensed"/>
              </a:rPr>
              <a:t>! </a:t>
            </a:r>
            <a:endParaRPr sz="1600">
              <a:solidFill>
                <a:srgbClr val="F2F2F2"/>
              </a:solidFill>
              <a:latin typeface="Fira Sans Condensed"/>
              <a:ea typeface="Fira Sans Condensed"/>
              <a:cs typeface="Fira Sans Condensed"/>
              <a:sym typeface="Fira Sans Condensed"/>
            </a:endParaRPr>
          </a:p>
          <a:p>
            <a:pPr indent="-330200" lvl="1" marL="914400" rtl="0" algn="l">
              <a:lnSpc>
                <a:spcPct val="115000"/>
              </a:lnSpc>
              <a:spcBef>
                <a:spcPts val="1000"/>
              </a:spcBef>
              <a:spcAft>
                <a:spcPts val="1000"/>
              </a:spcAft>
              <a:buClr>
                <a:srgbClr val="F2F2F2"/>
              </a:buClr>
              <a:buSzPts val="1600"/>
              <a:buFont typeface="Fira Sans Condensed"/>
              <a:buChar char="○"/>
            </a:pPr>
            <a:r>
              <a:rPr lang="en" sz="1600">
                <a:solidFill>
                  <a:srgbClr val="F2F2F2"/>
                </a:solidFill>
                <a:latin typeface="Fira Sans Condensed"/>
                <a:ea typeface="Fira Sans Condensed"/>
                <a:cs typeface="Fira Sans Condensed"/>
                <a:sym typeface="Fira Sans Condensed"/>
              </a:rPr>
              <a:t>(It performs better than the backward algorithm thanks to the optimizations)</a:t>
            </a:r>
            <a:endParaRPr sz="1600">
              <a:solidFill>
                <a:srgbClr val="F2F2F2"/>
              </a:solidFill>
              <a:latin typeface="Fira Sans Condensed"/>
              <a:ea typeface="Fira Sans Condensed"/>
              <a:cs typeface="Fira Sans Condensed"/>
              <a:sym typeface="Fira Sans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6" name="Shape 1106"/>
        <p:cNvGrpSpPr/>
        <p:nvPr/>
      </p:nvGrpSpPr>
      <p:grpSpPr>
        <a:xfrm>
          <a:off x="0" y="0"/>
          <a:ext cx="0" cy="0"/>
          <a:chOff x="0" y="0"/>
          <a:chExt cx="0" cy="0"/>
        </a:xfrm>
      </p:grpSpPr>
      <p:sp>
        <p:nvSpPr>
          <p:cNvPr id="1107" name="Google Shape;1107;p63"/>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 - THE PROJECT’S STEPS</a:t>
            </a:r>
            <a:endParaRPr sz="3000"/>
          </a:p>
        </p:txBody>
      </p:sp>
      <p:sp>
        <p:nvSpPr>
          <p:cNvPr id="1108" name="Google Shape;1108;p63"/>
          <p:cNvSpPr txBox="1"/>
          <p:nvPr>
            <p:ph idx="1" type="subTitle"/>
          </p:nvPr>
        </p:nvSpPr>
        <p:spPr>
          <a:xfrm>
            <a:off x="385525" y="1751375"/>
            <a:ext cx="2060700" cy="972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t>Implement</a:t>
            </a:r>
            <a:r>
              <a:rPr lang="en"/>
              <a:t>ation of the canonical versions of the algorithms to solve reachability and safety games</a:t>
            </a:r>
            <a:endParaRPr/>
          </a:p>
        </p:txBody>
      </p:sp>
      <p:sp>
        <p:nvSpPr>
          <p:cNvPr id="1109" name="Google Shape;1109;p63"/>
          <p:cNvSpPr txBox="1"/>
          <p:nvPr>
            <p:ph idx="2" type="subTitle"/>
          </p:nvPr>
        </p:nvSpPr>
        <p:spPr>
          <a:xfrm>
            <a:off x="4407625" y="1702300"/>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Design and development of a novel algorithm that combines the logic underpinning safety and reachability games</a:t>
            </a:r>
            <a:endParaRPr/>
          </a:p>
        </p:txBody>
      </p:sp>
      <p:sp>
        <p:nvSpPr>
          <p:cNvPr id="1110" name="Google Shape;1110;p63"/>
          <p:cNvSpPr txBox="1"/>
          <p:nvPr>
            <p:ph idx="3" type="subTitle"/>
          </p:nvPr>
        </p:nvSpPr>
        <p:spPr>
          <a:xfrm>
            <a:off x="2648727" y="1844800"/>
            <a:ext cx="1758900" cy="82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Design and implementation of several algorithmic optimizations</a:t>
            </a:r>
            <a:endParaRPr/>
          </a:p>
        </p:txBody>
      </p:sp>
      <p:sp>
        <p:nvSpPr>
          <p:cNvPr id="1111" name="Google Shape;1111;p63"/>
          <p:cNvSpPr txBox="1"/>
          <p:nvPr>
            <p:ph type="title"/>
          </p:nvPr>
        </p:nvSpPr>
        <p:spPr>
          <a:xfrm>
            <a:off x="646225" y="3436575"/>
            <a:ext cx="1539300" cy="6891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b="0" lang="en">
                <a:latin typeface="Fira Sans Condensed"/>
                <a:ea typeface="Fira Sans Condensed"/>
                <a:cs typeface="Fira Sans Condensed"/>
                <a:sym typeface="Fira Sans Condensed"/>
              </a:rPr>
              <a:t>Objective 1 ✔</a:t>
            </a:r>
            <a:endParaRPr b="0">
              <a:latin typeface="Fira Sans Condensed"/>
              <a:ea typeface="Fira Sans Condensed"/>
              <a:cs typeface="Fira Sans Condensed"/>
              <a:sym typeface="Fira Sans Condensed"/>
            </a:endParaRPr>
          </a:p>
        </p:txBody>
      </p:sp>
      <p:sp>
        <p:nvSpPr>
          <p:cNvPr id="1112" name="Google Shape;1112;p63"/>
          <p:cNvSpPr txBox="1"/>
          <p:nvPr>
            <p:ph idx="4" type="title"/>
          </p:nvPr>
        </p:nvSpPr>
        <p:spPr>
          <a:xfrm>
            <a:off x="4668325" y="3439575"/>
            <a:ext cx="1539300" cy="6891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b="0" lang="en">
                <a:latin typeface="Fira Sans Condensed"/>
                <a:ea typeface="Fira Sans Condensed"/>
                <a:cs typeface="Fira Sans Condensed"/>
                <a:sym typeface="Fira Sans Condensed"/>
              </a:rPr>
              <a:t>Objective 3 ✔</a:t>
            </a:r>
            <a:endParaRPr/>
          </a:p>
        </p:txBody>
      </p:sp>
      <p:sp>
        <p:nvSpPr>
          <p:cNvPr id="1113" name="Google Shape;1113;p63"/>
          <p:cNvSpPr txBox="1"/>
          <p:nvPr>
            <p:ph idx="5" type="title"/>
          </p:nvPr>
        </p:nvSpPr>
        <p:spPr>
          <a:xfrm>
            <a:off x="2706937" y="3436575"/>
            <a:ext cx="1539300" cy="6891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b="0" lang="en">
                <a:latin typeface="Fira Sans Condensed"/>
                <a:ea typeface="Fira Sans Condensed"/>
                <a:cs typeface="Fira Sans Condensed"/>
                <a:sym typeface="Fira Sans Condensed"/>
              </a:rPr>
              <a:t>Objective 2 ✔</a:t>
            </a:r>
            <a:endParaRPr/>
          </a:p>
        </p:txBody>
      </p:sp>
      <p:cxnSp>
        <p:nvCxnSpPr>
          <p:cNvPr id="1114" name="Google Shape;1114;p63"/>
          <p:cNvCxnSpPr>
            <a:stCxn id="1108" idx="2"/>
          </p:cNvCxnSpPr>
          <p:nvPr/>
        </p:nvCxnSpPr>
        <p:spPr>
          <a:xfrm>
            <a:off x="1415875" y="2723375"/>
            <a:ext cx="0" cy="887100"/>
          </a:xfrm>
          <a:prstGeom prst="straightConnector1">
            <a:avLst/>
          </a:prstGeom>
          <a:noFill/>
          <a:ln cap="flat" cmpd="sng" w="19050">
            <a:solidFill>
              <a:schemeClr val="lt2"/>
            </a:solidFill>
            <a:prstDash val="solid"/>
            <a:round/>
            <a:headEnd len="med" w="med" type="oval"/>
            <a:tailEnd len="med" w="med" type="oval"/>
          </a:ln>
        </p:spPr>
      </p:cxnSp>
      <p:sp>
        <p:nvSpPr>
          <p:cNvPr id="1115" name="Google Shape;1115;p63"/>
          <p:cNvSpPr txBox="1"/>
          <p:nvPr>
            <p:ph idx="2" type="subTitle"/>
          </p:nvPr>
        </p:nvSpPr>
        <p:spPr>
          <a:xfrm>
            <a:off x="6611575" y="1883075"/>
            <a:ext cx="1933500" cy="708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Testing of the proposed algorithm through randomized experiments</a:t>
            </a:r>
            <a:endParaRPr/>
          </a:p>
        </p:txBody>
      </p:sp>
      <p:sp>
        <p:nvSpPr>
          <p:cNvPr id="1116" name="Google Shape;1116;p63"/>
          <p:cNvSpPr txBox="1"/>
          <p:nvPr>
            <p:ph idx="4" type="title"/>
          </p:nvPr>
        </p:nvSpPr>
        <p:spPr>
          <a:xfrm>
            <a:off x="6773400" y="3439575"/>
            <a:ext cx="1539300" cy="6891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b="0" lang="en">
                <a:latin typeface="Fira Sans Condensed"/>
                <a:ea typeface="Fira Sans Condensed"/>
                <a:cs typeface="Fira Sans Condensed"/>
                <a:sym typeface="Fira Sans Condensed"/>
              </a:rPr>
              <a:t>Objective 4 ✔</a:t>
            </a:r>
            <a:endParaRPr/>
          </a:p>
        </p:txBody>
      </p:sp>
      <p:cxnSp>
        <p:nvCxnSpPr>
          <p:cNvPr id="1117" name="Google Shape;1117;p63"/>
          <p:cNvCxnSpPr/>
          <p:nvPr/>
        </p:nvCxnSpPr>
        <p:spPr>
          <a:xfrm>
            <a:off x="3476575" y="2692250"/>
            <a:ext cx="0" cy="887100"/>
          </a:xfrm>
          <a:prstGeom prst="straightConnector1">
            <a:avLst/>
          </a:prstGeom>
          <a:noFill/>
          <a:ln cap="flat" cmpd="sng" w="19050">
            <a:solidFill>
              <a:schemeClr val="lt2"/>
            </a:solidFill>
            <a:prstDash val="solid"/>
            <a:round/>
            <a:headEnd len="med" w="med" type="oval"/>
            <a:tailEnd len="med" w="med" type="oval"/>
          </a:ln>
        </p:spPr>
      </p:cxnSp>
      <p:cxnSp>
        <p:nvCxnSpPr>
          <p:cNvPr id="1118" name="Google Shape;1118;p63"/>
          <p:cNvCxnSpPr/>
          <p:nvPr/>
        </p:nvCxnSpPr>
        <p:spPr>
          <a:xfrm>
            <a:off x="5437975" y="2692250"/>
            <a:ext cx="0" cy="887100"/>
          </a:xfrm>
          <a:prstGeom prst="straightConnector1">
            <a:avLst/>
          </a:prstGeom>
          <a:noFill/>
          <a:ln cap="flat" cmpd="sng" w="19050">
            <a:solidFill>
              <a:schemeClr val="lt2"/>
            </a:solidFill>
            <a:prstDash val="solid"/>
            <a:round/>
            <a:headEnd len="med" w="med" type="oval"/>
            <a:tailEnd len="med" w="med" type="oval"/>
          </a:ln>
        </p:spPr>
      </p:cxnSp>
      <p:cxnSp>
        <p:nvCxnSpPr>
          <p:cNvPr id="1119" name="Google Shape;1119;p63"/>
          <p:cNvCxnSpPr/>
          <p:nvPr/>
        </p:nvCxnSpPr>
        <p:spPr>
          <a:xfrm>
            <a:off x="7543050" y="2674300"/>
            <a:ext cx="0" cy="887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3" name="Shape 1123"/>
        <p:cNvGrpSpPr/>
        <p:nvPr/>
      </p:nvGrpSpPr>
      <p:grpSpPr>
        <a:xfrm>
          <a:off x="0" y="0"/>
          <a:ext cx="0" cy="0"/>
          <a:chOff x="0" y="0"/>
          <a:chExt cx="0" cy="0"/>
        </a:xfrm>
      </p:grpSpPr>
      <p:pic>
        <p:nvPicPr>
          <p:cNvPr id="1124" name="Google Shape;1124;p64"/>
          <p:cNvPicPr preferRelativeResize="0"/>
          <p:nvPr/>
        </p:nvPicPr>
        <p:blipFill>
          <a:blip r:embed="rId4">
            <a:alphaModFix/>
          </a:blip>
          <a:stretch>
            <a:fillRect/>
          </a:stretch>
        </p:blipFill>
        <p:spPr>
          <a:xfrm>
            <a:off x="8713" y="18950"/>
            <a:ext cx="9126575" cy="5105600"/>
          </a:xfrm>
          <a:prstGeom prst="rect">
            <a:avLst/>
          </a:prstGeom>
          <a:noFill/>
          <a:ln>
            <a:noFill/>
          </a:ln>
        </p:spPr>
      </p:pic>
      <p:sp>
        <p:nvSpPr>
          <p:cNvPr id="1125" name="Google Shape;1125;p64"/>
          <p:cNvSpPr txBox="1"/>
          <p:nvPr/>
        </p:nvSpPr>
        <p:spPr>
          <a:xfrm>
            <a:off x="5506925" y="359700"/>
            <a:ext cx="2812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4600">
                <a:solidFill>
                  <a:srgbClr val="FFFFFF"/>
                </a:solidFill>
                <a:latin typeface="Fira Sans Condensed Light"/>
                <a:ea typeface="Fira Sans Condensed Light"/>
                <a:cs typeface="Fira Sans Condensed Light"/>
                <a:sym typeface="Fira Sans Condensed Light"/>
              </a:rPr>
              <a:t>Questions?</a:t>
            </a:r>
            <a:endParaRPr i="1" sz="46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9" name="Shape 1129"/>
        <p:cNvGrpSpPr/>
        <p:nvPr/>
      </p:nvGrpSpPr>
      <p:grpSpPr>
        <a:xfrm>
          <a:off x="0" y="0"/>
          <a:ext cx="0" cy="0"/>
          <a:chOff x="0" y="0"/>
          <a:chExt cx="0" cy="0"/>
        </a:xfrm>
      </p:grpSpPr>
      <p:sp>
        <p:nvSpPr>
          <p:cNvPr id="1130" name="Google Shape;1130;p65"/>
          <p:cNvSpPr txBox="1"/>
          <p:nvPr>
            <p:ph type="title"/>
          </p:nvPr>
        </p:nvSpPr>
        <p:spPr>
          <a:xfrm>
            <a:off x="311700" y="1206075"/>
            <a:ext cx="8520600" cy="11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erriweather"/>
                <a:ea typeface="Merriweather"/>
                <a:cs typeface="Merriweather"/>
                <a:sym typeface="Merriweather"/>
              </a:rPr>
              <a:t>Thank you</a:t>
            </a:r>
            <a:endParaRPr>
              <a:latin typeface="Merriweather"/>
              <a:ea typeface="Merriweather"/>
              <a:cs typeface="Merriweather"/>
              <a:sym typeface="Merriweather"/>
            </a:endParaRPr>
          </a:p>
        </p:txBody>
      </p:sp>
      <p:pic>
        <p:nvPicPr>
          <p:cNvPr id="1131" name="Google Shape;1131;p65"/>
          <p:cNvPicPr preferRelativeResize="0"/>
          <p:nvPr/>
        </p:nvPicPr>
        <p:blipFill>
          <a:blip r:embed="rId4">
            <a:alphaModFix/>
          </a:blip>
          <a:stretch>
            <a:fillRect/>
          </a:stretch>
        </p:blipFill>
        <p:spPr>
          <a:xfrm>
            <a:off x="2997428" y="2354075"/>
            <a:ext cx="3189475" cy="1840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6"/>
          <p:cNvSpPr txBox="1"/>
          <p:nvPr>
            <p:ph type="title"/>
          </p:nvPr>
        </p:nvSpPr>
        <p:spPr>
          <a:xfrm>
            <a:off x="720000" y="1209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GAMES ON GRAPHS: FUNDAMENTALS</a:t>
            </a:r>
            <a:endParaRPr sz="3000"/>
          </a:p>
        </p:txBody>
      </p:sp>
      <p:sp>
        <p:nvSpPr>
          <p:cNvPr id="171" name="Google Shape;171;p26"/>
          <p:cNvSpPr txBox="1"/>
          <p:nvPr/>
        </p:nvSpPr>
        <p:spPr>
          <a:xfrm>
            <a:off x="596575" y="945575"/>
            <a:ext cx="4415700" cy="274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2"/>
              </a:buClr>
              <a:buSzPts val="1800"/>
              <a:buFont typeface="Fira Sans Condensed Light"/>
              <a:buChar char="➢"/>
            </a:pPr>
            <a:r>
              <a:rPr lang="en" sz="2000">
                <a:solidFill>
                  <a:schemeClr val="lt2"/>
                </a:solidFill>
                <a:latin typeface="Fira Sans Condensed Light"/>
                <a:ea typeface="Fira Sans Condensed Light"/>
                <a:cs typeface="Fira Sans Condensed Light"/>
                <a:sym typeface="Fira Sans Condensed Light"/>
              </a:rPr>
              <a:t>A </a:t>
            </a:r>
            <a:r>
              <a:rPr b="1" i="1" lang="en" sz="2000">
                <a:solidFill>
                  <a:schemeClr val="lt2"/>
                </a:solidFill>
                <a:latin typeface="Fira Sans Condensed"/>
                <a:ea typeface="Fira Sans Condensed"/>
                <a:cs typeface="Fira Sans Condensed"/>
                <a:sym typeface="Fira Sans Condensed"/>
              </a:rPr>
              <a:t>game</a:t>
            </a:r>
            <a:r>
              <a:rPr lang="en" sz="2000">
                <a:solidFill>
                  <a:schemeClr val="lt2"/>
                </a:solidFill>
                <a:latin typeface="Fira Sans Condensed Light"/>
                <a:ea typeface="Fira Sans Condensed Light"/>
                <a:cs typeface="Fira Sans Condensed Light"/>
                <a:sym typeface="Fira Sans Condensed Light"/>
              </a:rPr>
              <a:t> is played over a (finite) graph G = (V, E), whose </a:t>
            </a:r>
            <a:r>
              <a:rPr lang="en" sz="2000">
                <a:solidFill>
                  <a:schemeClr val="lt2"/>
                </a:solidFill>
                <a:latin typeface="Fira Sans Condensed Light"/>
                <a:ea typeface="Fira Sans Condensed Light"/>
                <a:cs typeface="Fira Sans Condensed Light"/>
                <a:sym typeface="Fira Sans Condensed Light"/>
              </a:rPr>
              <a:t>vertices</a:t>
            </a:r>
            <a:r>
              <a:rPr lang="en" sz="2000">
                <a:solidFill>
                  <a:schemeClr val="lt2"/>
                </a:solidFill>
                <a:latin typeface="Fira Sans Condensed Light"/>
                <a:ea typeface="Fira Sans Condensed Light"/>
                <a:cs typeface="Fira Sans Condensed Light"/>
                <a:sym typeface="Fira Sans Condensed Light"/>
              </a:rPr>
              <a:t> are under the control of the two players, i.e., V = V</a:t>
            </a:r>
            <a:r>
              <a:rPr baseline="-25000" lang="en" sz="2000">
                <a:solidFill>
                  <a:schemeClr val="lt2"/>
                </a:solidFill>
                <a:latin typeface="Fira Sans Condensed Light"/>
                <a:ea typeface="Fira Sans Condensed Light"/>
                <a:cs typeface="Fira Sans Condensed Light"/>
                <a:sym typeface="Fira Sans Condensed Light"/>
              </a:rPr>
              <a:t>0</a:t>
            </a:r>
            <a:r>
              <a:rPr lang="en" sz="2000">
                <a:solidFill>
                  <a:schemeClr val="lt2"/>
                </a:solidFill>
                <a:latin typeface="Fira Sans Condensed Light"/>
                <a:ea typeface="Fira Sans Condensed Light"/>
                <a:cs typeface="Fira Sans Condensed Light"/>
                <a:sym typeface="Fira Sans Condensed Light"/>
              </a:rPr>
              <a:t> ⋃ V</a:t>
            </a:r>
            <a:r>
              <a:rPr baseline="-25000" lang="en" sz="2000">
                <a:solidFill>
                  <a:schemeClr val="lt2"/>
                </a:solidFill>
                <a:latin typeface="Fira Sans Condensed Light"/>
                <a:ea typeface="Fira Sans Condensed Light"/>
                <a:cs typeface="Fira Sans Condensed Light"/>
                <a:sym typeface="Fira Sans Condensed Light"/>
              </a:rPr>
              <a:t>1</a:t>
            </a:r>
            <a:endParaRPr sz="2000">
              <a:solidFill>
                <a:schemeClr val="lt2"/>
              </a:solidFill>
              <a:latin typeface="Fira Sans Condensed Light"/>
              <a:ea typeface="Fira Sans Condensed Light"/>
              <a:cs typeface="Fira Sans Condensed Light"/>
              <a:sym typeface="Fira Sans Condensed Light"/>
            </a:endParaRPr>
          </a:p>
          <a:p>
            <a:pPr indent="-342900" lvl="0" marL="457200" rtl="0" algn="l">
              <a:lnSpc>
                <a:spcPct val="115000"/>
              </a:lnSpc>
              <a:spcBef>
                <a:spcPts val="1000"/>
              </a:spcBef>
              <a:spcAft>
                <a:spcPts val="0"/>
              </a:spcAft>
              <a:buClr>
                <a:schemeClr val="lt2"/>
              </a:buClr>
              <a:buSzPts val="1800"/>
              <a:buFont typeface="Fira Sans Condensed Light"/>
              <a:buChar char="➢"/>
            </a:pPr>
            <a:r>
              <a:rPr lang="en" sz="2000">
                <a:solidFill>
                  <a:schemeClr val="lt2"/>
                </a:solidFill>
                <a:latin typeface="Fira Sans Condensed Light"/>
                <a:ea typeface="Fira Sans Condensed Light"/>
                <a:cs typeface="Fira Sans Condensed Light"/>
                <a:sym typeface="Fira Sans Condensed Light"/>
              </a:rPr>
              <a:t>A </a:t>
            </a:r>
            <a:r>
              <a:rPr b="1" i="1" lang="en" sz="2000">
                <a:solidFill>
                  <a:schemeClr val="lt2"/>
                </a:solidFill>
                <a:latin typeface="Fira Sans Condensed"/>
                <a:ea typeface="Fira Sans Condensed"/>
                <a:cs typeface="Fira Sans Condensed"/>
                <a:sym typeface="Fira Sans Condensed"/>
              </a:rPr>
              <a:t>token</a:t>
            </a:r>
            <a:r>
              <a:rPr lang="en" sz="2000">
                <a:solidFill>
                  <a:schemeClr val="lt2"/>
                </a:solidFill>
                <a:latin typeface="Fira Sans Condensed Light"/>
                <a:ea typeface="Fira Sans Condensed Light"/>
                <a:cs typeface="Fira Sans Condensed Light"/>
                <a:sym typeface="Fira Sans Condensed Light"/>
              </a:rPr>
              <a:t> moves along the </a:t>
            </a:r>
            <a:r>
              <a:rPr lang="en" sz="2000">
                <a:solidFill>
                  <a:schemeClr val="lt2"/>
                </a:solidFill>
                <a:latin typeface="Fira Sans Condensed Light"/>
                <a:ea typeface="Fira Sans Condensed Light"/>
                <a:cs typeface="Fira Sans Condensed Light"/>
                <a:sym typeface="Fira Sans Condensed Light"/>
              </a:rPr>
              <a:t>vertices</a:t>
            </a:r>
            <a:r>
              <a:rPr lang="en" sz="2000">
                <a:solidFill>
                  <a:schemeClr val="lt2"/>
                </a:solidFill>
                <a:latin typeface="Fira Sans Condensed Light"/>
                <a:ea typeface="Fira Sans Condensed Light"/>
                <a:cs typeface="Fira Sans Condensed Light"/>
                <a:sym typeface="Fira Sans Condensed Light"/>
              </a:rPr>
              <a:t> and sent to a successor by the controlling player. </a:t>
            </a:r>
            <a:endParaRPr b="1" i="1">
              <a:latin typeface="Fira Sans Condensed"/>
              <a:ea typeface="Fira Sans Condensed"/>
              <a:cs typeface="Fira Sans Condensed"/>
              <a:sym typeface="Fira Sans Condensed"/>
            </a:endParaRPr>
          </a:p>
        </p:txBody>
      </p:sp>
      <p:pic>
        <p:nvPicPr>
          <p:cNvPr id="172" name="Google Shape;172;p26"/>
          <p:cNvPicPr preferRelativeResize="0"/>
          <p:nvPr/>
        </p:nvPicPr>
        <p:blipFill>
          <a:blip r:embed="rId4">
            <a:alphaModFix/>
          </a:blip>
          <a:stretch>
            <a:fillRect/>
          </a:stretch>
        </p:blipFill>
        <p:spPr>
          <a:xfrm>
            <a:off x="5012275" y="945575"/>
            <a:ext cx="3865275" cy="3887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7"/>
          <p:cNvSpPr txBox="1"/>
          <p:nvPr>
            <p:ph type="title"/>
          </p:nvPr>
        </p:nvSpPr>
        <p:spPr>
          <a:xfrm>
            <a:off x="720000" y="1209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GAMES ON GRAPHS: FUNDAMENTALS</a:t>
            </a:r>
            <a:endParaRPr sz="3000"/>
          </a:p>
        </p:txBody>
      </p:sp>
      <p:sp>
        <p:nvSpPr>
          <p:cNvPr id="178" name="Google Shape;178;p27"/>
          <p:cNvSpPr txBox="1"/>
          <p:nvPr/>
        </p:nvSpPr>
        <p:spPr>
          <a:xfrm>
            <a:off x="558225" y="896475"/>
            <a:ext cx="4415700" cy="30615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2"/>
              </a:buClr>
              <a:buSzPts val="1900"/>
              <a:buFont typeface="Fira Sans Condensed Light"/>
              <a:buChar char="➢"/>
            </a:pPr>
            <a:r>
              <a:rPr lang="en" sz="2100">
                <a:solidFill>
                  <a:schemeClr val="lt2"/>
                </a:solidFill>
                <a:latin typeface="Fira Sans Condensed Light"/>
                <a:ea typeface="Fira Sans Condensed Light"/>
                <a:cs typeface="Fira Sans Condensed Light"/>
                <a:sym typeface="Fira Sans Condensed Light"/>
              </a:rPr>
              <a:t>The </a:t>
            </a:r>
            <a:r>
              <a:rPr b="1" i="1" lang="en" sz="2100">
                <a:solidFill>
                  <a:schemeClr val="lt2"/>
                </a:solidFill>
                <a:latin typeface="Fira Sans Condensed"/>
                <a:ea typeface="Fira Sans Condensed"/>
                <a:cs typeface="Fira Sans Condensed"/>
                <a:sym typeface="Fira Sans Condensed"/>
              </a:rPr>
              <a:t>play</a:t>
            </a:r>
            <a:r>
              <a:rPr lang="en" sz="2100">
                <a:solidFill>
                  <a:schemeClr val="lt2"/>
                </a:solidFill>
                <a:latin typeface="Fira Sans Condensed Light"/>
                <a:ea typeface="Fira Sans Condensed Light"/>
                <a:cs typeface="Fira Sans Condensed Light"/>
                <a:sym typeface="Fira Sans Condensed Light"/>
              </a:rPr>
              <a:t> is an infinite sequence of </a:t>
            </a:r>
            <a:r>
              <a:rPr lang="en" sz="2100">
                <a:solidFill>
                  <a:schemeClr val="lt2"/>
                </a:solidFill>
                <a:latin typeface="Fira Sans Condensed Light"/>
                <a:ea typeface="Fira Sans Condensed Light"/>
                <a:cs typeface="Fira Sans Condensed Light"/>
                <a:sym typeface="Fira Sans Condensed Light"/>
              </a:rPr>
              <a:t>vertices in the graph. </a:t>
            </a:r>
            <a:endParaRPr sz="2100">
              <a:solidFill>
                <a:schemeClr val="lt2"/>
              </a:solidFill>
              <a:latin typeface="Fira Sans Condensed Light"/>
              <a:ea typeface="Fira Sans Condensed Light"/>
              <a:cs typeface="Fira Sans Condensed Light"/>
              <a:sym typeface="Fira Sans Condensed Light"/>
            </a:endParaRPr>
          </a:p>
          <a:p>
            <a:pPr indent="-349250" lvl="0" marL="457200" rtl="0" algn="l">
              <a:lnSpc>
                <a:spcPct val="115000"/>
              </a:lnSpc>
              <a:spcBef>
                <a:spcPts val="1000"/>
              </a:spcBef>
              <a:spcAft>
                <a:spcPts val="0"/>
              </a:spcAft>
              <a:buClr>
                <a:schemeClr val="lt2"/>
              </a:buClr>
              <a:buSzPts val="1900"/>
              <a:buFont typeface="Fira Sans Condensed Light"/>
              <a:buChar char="➢"/>
            </a:pPr>
            <a:r>
              <a:rPr lang="en" sz="2100">
                <a:solidFill>
                  <a:schemeClr val="lt2"/>
                </a:solidFill>
                <a:latin typeface="Fira Sans Condensed Light"/>
                <a:ea typeface="Fira Sans Condensed Light"/>
                <a:cs typeface="Fira Sans Condensed Light"/>
                <a:sym typeface="Fira Sans Condensed Light"/>
              </a:rPr>
              <a:t>A winning </a:t>
            </a:r>
            <a:r>
              <a:rPr b="1" i="1" lang="en" sz="2100">
                <a:solidFill>
                  <a:schemeClr val="lt2"/>
                </a:solidFill>
                <a:latin typeface="Fira Sans Condensed"/>
                <a:ea typeface="Fira Sans Condensed"/>
                <a:cs typeface="Fira Sans Condensed"/>
                <a:sym typeface="Fira Sans Condensed"/>
              </a:rPr>
              <a:t>objective</a:t>
            </a:r>
            <a:r>
              <a:rPr lang="en" sz="2100">
                <a:solidFill>
                  <a:schemeClr val="lt2"/>
                </a:solidFill>
                <a:latin typeface="Fira Sans Condensed Light"/>
                <a:ea typeface="Fira Sans Condensed Light"/>
                <a:cs typeface="Fira Sans Condensed Light"/>
                <a:sym typeface="Fira Sans Condensed Light"/>
              </a:rPr>
              <a:t> is a subset Obj ⊆ V</a:t>
            </a:r>
            <a:r>
              <a:rPr baseline="-25000" lang="en" sz="2100">
                <a:solidFill>
                  <a:schemeClr val="lt2"/>
                </a:solidFill>
                <a:latin typeface="Fira Sans Condensed Light"/>
                <a:ea typeface="Fira Sans Condensed Light"/>
                <a:cs typeface="Fira Sans Condensed Light"/>
                <a:sym typeface="Fira Sans Condensed Light"/>
              </a:rPr>
              <a:t>ω</a:t>
            </a:r>
            <a:r>
              <a:rPr lang="en" sz="2100">
                <a:solidFill>
                  <a:schemeClr val="lt2"/>
                </a:solidFill>
                <a:latin typeface="Fira Sans Condensed Light"/>
                <a:ea typeface="Fira Sans Condensed Light"/>
                <a:cs typeface="Fira Sans Condensed Light"/>
                <a:sym typeface="Fira Sans Condensed Light"/>
              </a:rPr>
              <a:t> of plays that Player</a:t>
            </a:r>
            <a:r>
              <a:rPr baseline="-25000" lang="en" sz="2100">
                <a:solidFill>
                  <a:schemeClr val="lt2"/>
                </a:solidFill>
                <a:latin typeface="Fira Sans Condensed Light"/>
                <a:ea typeface="Fira Sans Condensed Light"/>
                <a:cs typeface="Fira Sans Condensed Light"/>
                <a:sym typeface="Fira Sans Condensed Light"/>
              </a:rPr>
              <a:t>0</a:t>
            </a:r>
            <a:r>
              <a:rPr lang="en" sz="2100">
                <a:solidFill>
                  <a:schemeClr val="lt2"/>
                </a:solidFill>
                <a:latin typeface="Fira Sans Condensed Light"/>
                <a:ea typeface="Fira Sans Condensed Light"/>
                <a:cs typeface="Fira Sans Condensed Light"/>
                <a:sym typeface="Fira Sans Condensed Light"/>
              </a:rPr>
              <a:t> wants to occur. </a:t>
            </a:r>
            <a:endParaRPr sz="2100">
              <a:solidFill>
                <a:schemeClr val="lt2"/>
              </a:solidFill>
              <a:latin typeface="Fira Sans Condensed Light"/>
              <a:ea typeface="Fira Sans Condensed Light"/>
              <a:cs typeface="Fira Sans Condensed Light"/>
              <a:sym typeface="Fira Sans Condensed Light"/>
            </a:endParaRPr>
          </a:p>
          <a:p>
            <a:pPr indent="-342900" lvl="0" marL="457200" rtl="0" algn="l">
              <a:lnSpc>
                <a:spcPct val="115000"/>
              </a:lnSpc>
              <a:spcBef>
                <a:spcPts val="1000"/>
              </a:spcBef>
              <a:spcAft>
                <a:spcPts val="0"/>
              </a:spcAft>
              <a:buClr>
                <a:srgbClr val="F2F2F2"/>
              </a:buClr>
              <a:buSzPts val="1800"/>
              <a:buFont typeface="Fira Sans Condensed Light"/>
              <a:buChar char="➢"/>
            </a:pPr>
            <a:r>
              <a:rPr lang="en" sz="2100">
                <a:solidFill>
                  <a:srgbClr val="F2F2F2"/>
                </a:solidFill>
                <a:latin typeface="Fira Sans Condensed Light"/>
                <a:ea typeface="Fira Sans Condensed Light"/>
                <a:cs typeface="Fira Sans Condensed Light"/>
                <a:sym typeface="Fira Sans Condensed Light"/>
              </a:rPr>
              <a:t>A sample of an (infinite) play is: </a:t>
            </a:r>
            <a:endParaRPr sz="2100">
              <a:solidFill>
                <a:srgbClr val="F2F2F2"/>
              </a:solidFill>
              <a:latin typeface="Fira Sans Condensed Light"/>
              <a:ea typeface="Fira Sans Condensed Light"/>
              <a:cs typeface="Fira Sans Condensed Light"/>
              <a:sym typeface="Fira Sans Condensed Light"/>
            </a:endParaRPr>
          </a:p>
          <a:p>
            <a:pPr indent="0" lvl="0" marL="457200" rtl="0" algn="l">
              <a:lnSpc>
                <a:spcPct val="115000"/>
              </a:lnSpc>
              <a:spcBef>
                <a:spcPts val="1000"/>
              </a:spcBef>
              <a:spcAft>
                <a:spcPts val="1000"/>
              </a:spcAft>
              <a:buNone/>
            </a:pPr>
            <a:r>
              <a:rPr lang="en" sz="1700">
                <a:solidFill>
                  <a:srgbClr val="F2F2F2"/>
                </a:solidFill>
              </a:rPr>
              <a:t>𝛱 = v</a:t>
            </a:r>
            <a:r>
              <a:rPr baseline="-25000" lang="en" sz="1700">
                <a:solidFill>
                  <a:srgbClr val="F2F2F2"/>
                </a:solidFill>
              </a:rPr>
              <a:t>0</a:t>
            </a:r>
            <a:r>
              <a:rPr lang="en" sz="1700">
                <a:solidFill>
                  <a:srgbClr val="F2F2F2"/>
                </a:solidFill>
              </a:rPr>
              <a:t> ᐧ v</a:t>
            </a:r>
            <a:r>
              <a:rPr baseline="-25000" lang="en" sz="1700">
                <a:solidFill>
                  <a:srgbClr val="F2F2F2"/>
                </a:solidFill>
              </a:rPr>
              <a:t>1</a:t>
            </a:r>
            <a:r>
              <a:rPr lang="en" sz="1700">
                <a:solidFill>
                  <a:srgbClr val="F2F2F2"/>
                </a:solidFill>
              </a:rPr>
              <a:t> ᐧ v</a:t>
            </a:r>
            <a:r>
              <a:rPr baseline="-25000" lang="en" sz="1700">
                <a:solidFill>
                  <a:srgbClr val="F2F2F2"/>
                </a:solidFill>
              </a:rPr>
              <a:t>2</a:t>
            </a:r>
            <a:r>
              <a:rPr lang="en" sz="1700">
                <a:solidFill>
                  <a:srgbClr val="F2F2F2"/>
                </a:solidFill>
              </a:rPr>
              <a:t> ᐧ v</a:t>
            </a:r>
            <a:r>
              <a:rPr baseline="-25000" lang="en" sz="1700">
                <a:solidFill>
                  <a:srgbClr val="F2F2F2"/>
                </a:solidFill>
              </a:rPr>
              <a:t>1</a:t>
            </a:r>
            <a:r>
              <a:rPr lang="en" sz="1700">
                <a:solidFill>
                  <a:srgbClr val="F2F2F2"/>
                </a:solidFill>
              </a:rPr>
              <a:t> ᐧ v</a:t>
            </a:r>
            <a:r>
              <a:rPr baseline="-25000" lang="en" sz="1700">
                <a:solidFill>
                  <a:srgbClr val="F2F2F2"/>
                </a:solidFill>
              </a:rPr>
              <a:t>2</a:t>
            </a:r>
            <a:r>
              <a:rPr lang="en" sz="1700">
                <a:solidFill>
                  <a:srgbClr val="F2F2F2"/>
                </a:solidFill>
              </a:rPr>
              <a:t> ᐧ v</a:t>
            </a:r>
            <a:r>
              <a:rPr baseline="-25000" lang="en" sz="1700">
                <a:solidFill>
                  <a:srgbClr val="F2F2F2"/>
                </a:solidFill>
              </a:rPr>
              <a:t>1 </a:t>
            </a:r>
            <a:r>
              <a:rPr lang="en" sz="1700">
                <a:solidFill>
                  <a:srgbClr val="F2F2F2"/>
                </a:solidFill>
              </a:rPr>
              <a:t>ᐧ v</a:t>
            </a:r>
            <a:r>
              <a:rPr baseline="-25000" lang="en" sz="1700">
                <a:solidFill>
                  <a:srgbClr val="F2F2F2"/>
                </a:solidFill>
              </a:rPr>
              <a:t>0 </a:t>
            </a:r>
            <a:r>
              <a:rPr lang="en" sz="1700">
                <a:solidFill>
                  <a:srgbClr val="F2F2F2"/>
                </a:solidFill>
              </a:rPr>
              <a:t>ᐧ</a:t>
            </a:r>
            <a:r>
              <a:rPr baseline="-25000" lang="en" sz="1700">
                <a:solidFill>
                  <a:srgbClr val="F2F2F2"/>
                </a:solidFill>
              </a:rPr>
              <a:t> </a:t>
            </a:r>
            <a:r>
              <a:rPr lang="en" sz="1700">
                <a:solidFill>
                  <a:srgbClr val="F2F2F2"/>
                </a:solidFill>
              </a:rPr>
              <a:t>… ∈ V</a:t>
            </a:r>
            <a:r>
              <a:rPr baseline="-25000" lang="en" sz="1700">
                <a:solidFill>
                  <a:srgbClr val="F2F2F2"/>
                </a:solidFill>
              </a:rPr>
              <a:t>ω</a:t>
            </a:r>
            <a:endParaRPr sz="2100">
              <a:solidFill>
                <a:srgbClr val="F2F2F2"/>
              </a:solidFill>
              <a:latin typeface="Fira Sans Condensed Light"/>
              <a:ea typeface="Fira Sans Condensed Light"/>
              <a:cs typeface="Fira Sans Condensed Light"/>
              <a:sym typeface="Fira Sans Condensed Light"/>
            </a:endParaRPr>
          </a:p>
        </p:txBody>
      </p:sp>
      <p:pic>
        <p:nvPicPr>
          <p:cNvPr id="179" name="Google Shape;179;p27"/>
          <p:cNvPicPr preferRelativeResize="0"/>
          <p:nvPr/>
        </p:nvPicPr>
        <p:blipFill>
          <a:blip r:embed="rId4">
            <a:alphaModFix/>
          </a:blip>
          <a:stretch>
            <a:fillRect/>
          </a:stretch>
        </p:blipFill>
        <p:spPr>
          <a:xfrm>
            <a:off x="5108925" y="896475"/>
            <a:ext cx="3865275" cy="388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8"/>
          <p:cNvSpPr txBox="1"/>
          <p:nvPr>
            <p:ph type="title"/>
          </p:nvPr>
        </p:nvSpPr>
        <p:spPr>
          <a:xfrm>
            <a:off x="720000" y="3912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GAMES ON GRAPHS: FUNDAMENTALS</a:t>
            </a:r>
            <a:endParaRPr sz="3000"/>
          </a:p>
        </p:txBody>
      </p:sp>
      <p:sp>
        <p:nvSpPr>
          <p:cNvPr id="185" name="Google Shape;185;p28"/>
          <p:cNvSpPr txBox="1"/>
          <p:nvPr/>
        </p:nvSpPr>
        <p:spPr>
          <a:xfrm>
            <a:off x="1171825" y="1335225"/>
            <a:ext cx="7006800" cy="2766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2400">
                <a:solidFill>
                  <a:schemeClr val="lt2"/>
                </a:solidFill>
                <a:latin typeface="Fira Sans Condensed Light"/>
                <a:ea typeface="Fira Sans Condensed Light"/>
                <a:cs typeface="Fira Sans Condensed Light"/>
                <a:sym typeface="Fira Sans Condensed Light"/>
              </a:rPr>
              <a:t>For a subset of </a:t>
            </a:r>
            <a:r>
              <a:rPr lang="en" sz="2400">
                <a:solidFill>
                  <a:schemeClr val="lt2"/>
                </a:solidFill>
                <a:latin typeface="Fira Sans Condensed Light"/>
                <a:ea typeface="Fira Sans Condensed Light"/>
                <a:cs typeface="Fira Sans Condensed Light"/>
                <a:sym typeface="Fira Sans Condensed Light"/>
              </a:rPr>
              <a:t>vertices</a:t>
            </a:r>
            <a:r>
              <a:rPr lang="en" sz="2400">
                <a:solidFill>
                  <a:schemeClr val="lt2"/>
                </a:solidFill>
                <a:latin typeface="Fira Sans Condensed Light"/>
                <a:ea typeface="Fira Sans Condensed Light"/>
                <a:cs typeface="Fira Sans Condensed Light"/>
                <a:sym typeface="Fira Sans Condensed Light"/>
              </a:rPr>
              <a:t> T ⊆ V: </a:t>
            </a:r>
            <a:endParaRPr sz="2400">
              <a:solidFill>
                <a:schemeClr val="lt2"/>
              </a:solidFill>
              <a:latin typeface="Fira Sans Condensed Light"/>
              <a:ea typeface="Fira Sans Condensed Light"/>
              <a:cs typeface="Fira Sans Condensed Light"/>
              <a:sym typeface="Fira Sans Condensed Light"/>
            </a:endParaRPr>
          </a:p>
          <a:p>
            <a:pPr indent="-381000" lvl="0" marL="457200" rtl="0" algn="l">
              <a:lnSpc>
                <a:spcPct val="115000"/>
              </a:lnSpc>
              <a:spcBef>
                <a:spcPts val="1000"/>
              </a:spcBef>
              <a:spcAft>
                <a:spcPts val="0"/>
              </a:spcAft>
              <a:buClr>
                <a:schemeClr val="lt2"/>
              </a:buClr>
              <a:buSzPts val="2400"/>
              <a:buFont typeface="Fira Sans Condensed Light"/>
              <a:buChar char="➢"/>
            </a:pPr>
            <a:r>
              <a:rPr lang="en" sz="2400">
                <a:solidFill>
                  <a:schemeClr val="lt2"/>
                </a:solidFill>
                <a:latin typeface="Fira Sans Condensed Light"/>
                <a:ea typeface="Fira Sans Condensed Light"/>
                <a:cs typeface="Fira Sans Condensed Light"/>
                <a:sym typeface="Fira Sans Condensed Light"/>
              </a:rPr>
              <a:t> </a:t>
            </a:r>
            <a:r>
              <a:rPr b="1" i="1" lang="en" sz="2400">
                <a:solidFill>
                  <a:schemeClr val="lt2"/>
                </a:solidFill>
                <a:latin typeface="Fira Sans Condensed"/>
                <a:ea typeface="Fira Sans Condensed"/>
                <a:cs typeface="Fira Sans Condensed"/>
                <a:sym typeface="Fira Sans Condensed"/>
              </a:rPr>
              <a:t>Reachability</a:t>
            </a:r>
            <a:r>
              <a:rPr lang="en" sz="2400">
                <a:solidFill>
                  <a:schemeClr val="lt2"/>
                </a:solidFill>
                <a:latin typeface="Fira Sans Condensed Light"/>
                <a:ea typeface="Fira Sans Condensed Light"/>
                <a:cs typeface="Fira Sans Condensed Light"/>
                <a:sym typeface="Fira Sans Condensed Light"/>
              </a:rPr>
              <a:t>: visit the target set T at least once. </a:t>
            </a:r>
            <a:endParaRPr sz="2400">
              <a:solidFill>
                <a:schemeClr val="lt2"/>
              </a:solidFill>
              <a:latin typeface="Fira Sans Condensed Light"/>
              <a:ea typeface="Fira Sans Condensed Light"/>
              <a:cs typeface="Fira Sans Condensed Light"/>
              <a:sym typeface="Fira Sans Condensed Light"/>
            </a:endParaRPr>
          </a:p>
          <a:p>
            <a:pPr indent="-381000" lvl="1" marL="914400" rtl="0" algn="l">
              <a:lnSpc>
                <a:spcPct val="115000"/>
              </a:lnSpc>
              <a:spcBef>
                <a:spcPts val="1000"/>
              </a:spcBef>
              <a:spcAft>
                <a:spcPts val="0"/>
              </a:spcAft>
              <a:buClr>
                <a:schemeClr val="lt2"/>
              </a:buClr>
              <a:buSzPts val="2400"/>
              <a:buFont typeface="Fira Sans Condensed Light"/>
              <a:buChar char="○"/>
            </a:pPr>
            <a:r>
              <a:rPr lang="en" sz="2400">
                <a:solidFill>
                  <a:schemeClr val="lt2"/>
                </a:solidFill>
                <a:latin typeface="Fira Sans Condensed Light"/>
                <a:ea typeface="Fira Sans Condensed Light"/>
                <a:cs typeface="Fira Sans Condensed Light"/>
                <a:sym typeface="Fira Sans Condensed Light"/>
              </a:rPr>
              <a:t>Reach(T) = {π ∈ V</a:t>
            </a:r>
            <a:r>
              <a:rPr baseline="30000" lang="en" sz="2400">
                <a:solidFill>
                  <a:schemeClr val="lt2"/>
                </a:solidFill>
                <a:latin typeface="Fira Sans Condensed Light"/>
                <a:ea typeface="Fira Sans Condensed Light"/>
                <a:cs typeface="Fira Sans Condensed Light"/>
                <a:sym typeface="Fira Sans Condensed Light"/>
              </a:rPr>
              <a:t>ω</a:t>
            </a:r>
            <a:r>
              <a:rPr lang="en" sz="2400">
                <a:solidFill>
                  <a:schemeClr val="lt2"/>
                </a:solidFill>
                <a:latin typeface="Fira Sans Condensed Light"/>
                <a:ea typeface="Fira Sans Condensed Light"/>
                <a:cs typeface="Fira Sans Condensed Light"/>
                <a:sym typeface="Fira Sans Condensed Light"/>
              </a:rPr>
              <a:t> | ∃ i ∈ N, π</a:t>
            </a:r>
            <a:r>
              <a:rPr baseline="-25000" lang="en" sz="2400">
                <a:solidFill>
                  <a:schemeClr val="lt2"/>
                </a:solidFill>
                <a:latin typeface="Fira Sans Condensed Light"/>
                <a:ea typeface="Fira Sans Condensed Light"/>
                <a:cs typeface="Fira Sans Condensed Light"/>
                <a:sym typeface="Fira Sans Condensed Light"/>
              </a:rPr>
              <a:t>i</a:t>
            </a:r>
            <a:r>
              <a:rPr lang="en" sz="2400">
                <a:solidFill>
                  <a:schemeClr val="lt2"/>
                </a:solidFill>
                <a:latin typeface="Fira Sans Condensed Light"/>
                <a:ea typeface="Fira Sans Condensed Light"/>
                <a:cs typeface="Fira Sans Condensed Light"/>
                <a:sym typeface="Fira Sans Condensed Light"/>
              </a:rPr>
              <a:t> ∈ T}</a:t>
            </a:r>
            <a:endParaRPr sz="2400">
              <a:solidFill>
                <a:schemeClr val="lt2"/>
              </a:solidFill>
              <a:latin typeface="Fira Sans Condensed Light"/>
              <a:ea typeface="Fira Sans Condensed Light"/>
              <a:cs typeface="Fira Sans Condensed Light"/>
              <a:sym typeface="Fira Sans Condensed Light"/>
            </a:endParaRPr>
          </a:p>
          <a:p>
            <a:pPr indent="-381000" lvl="0" marL="457200" rtl="0" algn="l">
              <a:lnSpc>
                <a:spcPct val="115000"/>
              </a:lnSpc>
              <a:spcBef>
                <a:spcPts val="1000"/>
              </a:spcBef>
              <a:spcAft>
                <a:spcPts val="0"/>
              </a:spcAft>
              <a:buClr>
                <a:schemeClr val="lt2"/>
              </a:buClr>
              <a:buSzPts val="2400"/>
              <a:buFont typeface="Fira Sans Condensed Light"/>
              <a:buChar char="➢"/>
            </a:pPr>
            <a:r>
              <a:rPr lang="en" sz="2400">
                <a:solidFill>
                  <a:schemeClr val="lt2"/>
                </a:solidFill>
                <a:latin typeface="Fira Sans Condensed Light"/>
                <a:ea typeface="Fira Sans Condensed Light"/>
                <a:cs typeface="Fira Sans Condensed Light"/>
                <a:sym typeface="Fira Sans Condensed Light"/>
              </a:rPr>
              <a:t> </a:t>
            </a:r>
            <a:r>
              <a:rPr b="1" i="1" lang="en" sz="2400">
                <a:solidFill>
                  <a:schemeClr val="lt2"/>
                </a:solidFill>
                <a:latin typeface="Fira Sans Condensed"/>
                <a:ea typeface="Fira Sans Condensed"/>
                <a:cs typeface="Fira Sans Condensed"/>
                <a:sym typeface="Fira Sans Condensed"/>
              </a:rPr>
              <a:t>Safety</a:t>
            </a:r>
            <a:r>
              <a:rPr lang="en" sz="2400">
                <a:solidFill>
                  <a:schemeClr val="lt2"/>
                </a:solidFill>
                <a:latin typeface="Fira Sans Condensed Light"/>
                <a:ea typeface="Fira Sans Condensed Light"/>
                <a:cs typeface="Fira Sans Condensed Light"/>
                <a:sym typeface="Fira Sans Condensed Light"/>
              </a:rPr>
              <a:t>: stay in T forever. </a:t>
            </a:r>
            <a:endParaRPr sz="2400">
              <a:solidFill>
                <a:schemeClr val="lt2"/>
              </a:solidFill>
              <a:latin typeface="Fira Sans Condensed Light"/>
              <a:ea typeface="Fira Sans Condensed Light"/>
              <a:cs typeface="Fira Sans Condensed Light"/>
              <a:sym typeface="Fira Sans Condensed Light"/>
            </a:endParaRPr>
          </a:p>
          <a:p>
            <a:pPr indent="-381000" lvl="1" marL="914400" rtl="0" algn="l">
              <a:lnSpc>
                <a:spcPct val="115000"/>
              </a:lnSpc>
              <a:spcBef>
                <a:spcPts val="1000"/>
              </a:spcBef>
              <a:spcAft>
                <a:spcPts val="1000"/>
              </a:spcAft>
              <a:buClr>
                <a:schemeClr val="lt2"/>
              </a:buClr>
              <a:buSzPts val="2400"/>
              <a:buFont typeface="Fira Sans Condensed Light"/>
              <a:buChar char="○"/>
            </a:pPr>
            <a:r>
              <a:rPr lang="en" sz="2400">
                <a:solidFill>
                  <a:schemeClr val="lt2"/>
                </a:solidFill>
                <a:latin typeface="Fira Sans Condensed Light"/>
                <a:ea typeface="Fira Sans Condensed Light"/>
                <a:cs typeface="Fira Sans Condensed Light"/>
                <a:sym typeface="Fira Sans Condensed Light"/>
              </a:rPr>
              <a:t>Safe(T) = {π ∈ V</a:t>
            </a:r>
            <a:r>
              <a:rPr baseline="30000" lang="en" sz="2400">
                <a:solidFill>
                  <a:schemeClr val="lt2"/>
                </a:solidFill>
                <a:latin typeface="Fira Sans Condensed Light"/>
                <a:ea typeface="Fira Sans Condensed Light"/>
                <a:cs typeface="Fira Sans Condensed Light"/>
                <a:sym typeface="Fira Sans Condensed Light"/>
              </a:rPr>
              <a:t>ω</a:t>
            </a:r>
            <a:r>
              <a:rPr lang="en" sz="2400">
                <a:solidFill>
                  <a:schemeClr val="lt2"/>
                </a:solidFill>
                <a:latin typeface="Fira Sans Condensed Light"/>
                <a:ea typeface="Fira Sans Condensed Light"/>
                <a:cs typeface="Fira Sans Condensed Light"/>
                <a:sym typeface="Fira Sans Condensed Light"/>
              </a:rPr>
              <a:t> : ∀ i ∈ N, π</a:t>
            </a:r>
            <a:r>
              <a:rPr baseline="-25000" lang="en" sz="2400">
                <a:solidFill>
                  <a:schemeClr val="lt2"/>
                </a:solidFill>
                <a:latin typeface="Fira Sans Condensed Light"/>
                <a:ea typeface="Fira Sans Condensed Light"/>
                <a:cs typeface="Fira Sans Condensed Light"/>
                <a:sym typeface="Fira Sans Condensed Light"/>
              </a:rPr>
              <a:t>i</a:t>
            </a:r>
            <a:r>
              <a:rPr lang="en" sz="2400">
                <a:solidFill>
                  <a:schemeClr val="lt2"/>
                </a:solidFill>
                <a:latin typeface="Fira Sans Condensed Light"/>
                <a:ea typeface="Fira Sans Condensed Light"/>
                <a:cs typeface="Fira Sans Condensed Light"/>
                <a:sym typeface="Fira Sans Condensed Light"/>
              </a:rPr>
              <a:t> ∈ T} </a:t>
            </a:r>
            <a:endParaRPr sz="24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9"/>
          <p:cNvSpPr txBox="1"/>
          <p:nvPr>
            <p:ph type="title"/>
          </p:nvPr>
        </p:nvSpPr>
        <p:spPr>
          <a:xfrm>
            <a:off x="720000" y="38337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GAMES ON GRAPHS: FUNDAMENTALS</a:t>
            </a:r>
            <a:endParaRPr sz="3000"/>
          </a:p>
        </p:txBody>
      </p:sp>
      <p:sp>
        <p:nvSpPr>
          <p:cNvPr id="191" name="Google Shape;191;p29"/>
          <p:cNvSpPr txBox="1"/>
          <p:nvPr/>
        </p:nvSpPr>
        <p:spPr>
          <a:xfrm>
            <a:off x="961200" y="1247275"/>
            <a:ext cx="7221600" cy="3205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A</a:t>
            </a:r>
            <a:r>
              <a:rPr b="1" i="1" lang="en" sz="1800">
                <a:solidFill>
                  <a:schemeClr val="lt2"/>
                </a:solidFill>
                <a:latin typeface="Fira Sans Condensed"/>
                <a:ea typeface="Fira Sans Condensed"/>
                <a:cs typeface="Fira Sans Condensed"/>
                <a:sym typeface="Fira Sans Condensed"/>
              </a:rPr>
              <a:t> strategy</a:t>
            </a:r>
            <a:r>
              <a:rPr lang="en" sz="1800">
                <a:solidFill>
                  <a:schemeClr val="lt2"/>
                </a:solidFill>
                <a:latin typeface="Fira Sans Condensed Light"/>
                <a:ea typeface="Fira Sans Condensed Light"/>
                <a:cs typeface="Fira Sans Condensed Light"/>
                <a:sym typeface="Fira Sans Condensed Light"/>
              </a:rPr>
              <a:t> maps finite sequences of </a:t>
            </a:r>
            <a:r>
              <a:rPr lang="en" sz="1800">
                <a:solidFill>
                  <a:schemeClr val="lt2"/>
                </a:solidFill>
                <a:latin typeface="Fira Sans Condensed Light"/>
                <a:ea typeface="Fira Sans Condensed Light"/>
                <a:cs typeface="Fira Sans Condensed Light"/>
                <a:sym typeface="Fira Sans Condensed Light"/>
              </a:rPr>
              <a:t>vertices</a:t>
            </a:r>
            <a:r>
              <a:rPr lang="en" sz="1800">
                <a:solidFill>
                  <a:schemeClr val="lt2"/>
                </a:solidFill>
                <a:latin typeface="Fira Sans Condensed Light"/>
                <a:ea typeface="Fira Sans Condensed Light"/>
                <a:cs typeface="Fira Sans Condensed Light"/>
                <a:sym typeface="Fira Sans Condensed Light"/>
              </a:rPr>
              <a:t> into successors and it is of the following form:</a:t>
            </a:r>
            <a:endParaRPr sz="1800">
              <a:solidFill>
                <a:schemeClr val="lt2"/>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100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Player</a:t>
            </a:r>
            <a:r>
              <a:rPr baseline="-25000" lang="en" sz="1800">
                <a:solidFill>
                  <a:schemeClr val="lt2"/>
                </a:solidFill>
                <a:latin typeface="Fira Sans Condensed Light"/>
                <a:ea typeface="Fira Sans Condensed Light"/>
                <a:cs typeface="Fira Sans Condensed Light"/>
                <a:sym typeface="Fira Sans Condensed Light"/>
              </a:rPr>
              <a:t>0</a:t>
            </a:r>
            <a:r>
              <a:rPr lang="en" sz="1800">
                <a:solidFill>
                  <a:schemeClr val="lt2"/>
                </a:solidFill>
                <a:latin typeface="Fira Sans Condensed Light"/>
                <a:ea typeface="Fira Sans Condensed Light"/>
                <a:cs typeface="Fira Sans Condensed Light"/>
                <a:sym typeface="Fira Sans Condensed Light"/>
              </a:rPr>
              <a:t> strategy σ</a:t>
            </a:r>
            <a:r>
              <a:rPr baseline="-25000" lang="en" sz="1800">
                <a:solidFill>
                  <a:schemeClr val="lt2"/>
                </a:solidFill>
                <a:latin typeface="Fira Sans Condensed Light"/>
                <a:ea typeface="Fira Sans Condensed Light"/>
                <a:cs typeface="Fira Sans Condensed Light"/>
                <a:sym typeface="Fira Sans Condensed Light"/>
              </a:rPr>
              <a:t>0</a:t>
            </a:r>
            <a:r>
              <a:rPr lang="en" sz="1800">
                <a:solidFill>
                  <a:schemeClr val="lt2"/>
                </a:solidFill>
                <a:latin typeface="Fira Sans Condensed Light"/>
                <a:ea typeface="Fira Sans Condensed Light"/>
                <a:cs typeface="Fira Sans Condensed Light"/>
                <a:sym typeface="Fira Sans Condensed Light"/>
              </a:rPr>
              <a:t> : V</a:t>
            </a:r>
            <a:r>
              <a:rPr baseline="30000" lang="en" sz="1800">
                <a:solidFill>
                  <a:schemeClr val="lt2"/>
                </a:solidFill>
                <a:latin typeface="Fira Sans Condensed Light"/>
                <a:ea typeface="Fira Sans Condensed Light"/>
                <a:cs typeface="Fira Sans Condensed Light"/>
                <a:sym typeface="Fira Sans Condensed Light"/>
              </a:rPr>
              <a:t>∗</a:t>
            </a:r>
            <a:r>
              <a:rPr lang="en" sz="1800">
                <a:solidFill>
                  <a:schemeClr val="lt2"/>
                </a:solidFill>
                <a:latin typeface="Fira Sans Condensed Light"/>
                <a:ea typeface="Fira Sans Condensed Light"/>
                <a:cs typeface="Fira Sans Condensed Light"/>
                <a:sym typeface="Fira Sans Condensed Light"/>
              </a:rPr>
              <a:t> · V</a:t>
            </a:r>
            <a:r>
              <a:rPr baseline="-25000" lang="en" sz="1800">
                <a:solidFill>
                  <a:schemeClr val="lt2"/>
                </a:solidFill>
                <a:latin typeface="Fira Sans Condensed Light"/>
                <a:ea typeface="Fira Sans Condensed Light"/>
                <a:cs typeface="Fira Sans Condensed Light"/>
                <a:sym typeface="Fira Sans Condensed Light"/>
              </a:rPr>
              <a:t>0</a:t>
            </a:r>
            <a:r>
              <a:rPr lang="en" sz="1800">
                <a:solidFill>
                  <a:schemeClr val="lt2"/>
                </a:solidFill>
                <a:latin typeface="Fira Sans Condensed Light"/>
                <a:ea typeface="Fira Sans Condensed Light"/>
                <a:cs typeface="Fira Sans Condensed Light"/>
                <a:sym typeface="Fira Sans Condensed Light"/>
              </a:rPr>
              <a:t> → V </a:t>
            </a:r>
            <a:endParaRPr sz="1800">
              <a:solidFill>
                <a:schemeClr val="lt2"/>
              </a:solidFill>
              <a:latin typeface="Fira Sans Condensed Light"/>
              <a:ea typeface="Fira Sans Condensed Light"/>
              <a:cs typeface="Fira Sans Condensed Light"/>
              <a:sym typeface="Fira Sans Condensed Light"/>
            </a:endParaRPr>
          </a:p>
          <a:p>
            <a:pPr indent="-342900" lvl="1" marL="914400" rtl="0" algn="l">
              <a:lnSpc>
                <a:spcPct val="115000"/>
              </a:lnSpc>
              <a:spcBef>
                <a:spcPts val="100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Player</a:t>
            </a:r>
            <a:r>
              <a:rPr baseline="-25000" lang="en" sz="1800">
                <a:solidFill>
                  <a:schemeClr val="lt2"/>
                </a:solidFill>
                <a:latin typeface="Fira Sans Condensed Light"/>
                <a:ea typeface="Fira Sans Condensed Light"/>
                <a:cs typeface="Fira Sans Condensed Light"/>
                <a:sym typeface="Fira Sans Condensed Light"/>
              </a:rPr>
              <a:t>1</a:t>
            </a:r>
            <a:r>
              <a:rPr lang="en" sz="1800">
                <a:solidFill>
                  <a:schemeClr val="lt2"/>
                </a:solidFill>
                <a:latin typeface="Fira Sans Condensed Light"/>
                <a:ea typeface="Fira Sans Condensed Light"/>
                <a:cs typeface="Fira Sans Condensed Light"/>
                <a:sym typeface="Fira Sans Condensed Light"/>
              </a:rPr>
              <a:t> strategy σ</a:t>
            </a:r>
            <a:r>
              <a:rPr baseline="-25000" lang="en" sz="1800">
                <a:solidFill>
                  <a:schemeClr val="lt2"/>
                </a:solidFill>
                <a:latin typeface="Fira Sans Condensed Light"/>
                <a:ea typeface="Fira Sans Condensed Light"/>
                <a:cs typeface="Fira Sans Condensed Light"/>
                <a:sym typeface="Fira Sans Condensed Light"/>
              </a:rPr>
              <a:t>1</a:t>
            </a:r>
            <a:r>
              <a:rPr lang="en" sz="1800">
                <a:solidFill>
                  <a:schemeClr val="lt2"/>
                </a:solidFill>
                <a:latin typeface="Fira Sans Condensed Light"/>
                <a:ea typeface="Fira Sans Condensed Light"/>
                <a:cs typeface="Fira Sans Condensed Light"/>
                <a:sym typeface="Fira Sans Condensed Light"/>
              </a:rPr>
              <a:t> : V</a:t>
            </a:r>
            <a:r>
              <a:rPr baseline="30000" lang="en" sz="1800">
                <a:solidFill>
                  <a:schemeClr val="lt2"/>
                </a:solidFill>
                <a:latin typeface="Fira Sans Condensed Light"/>
                <a:ea typeface="Fira Sans Condensed Light"/>
                <a:cs typeface="Fira Sans Condensed Light"/>
                <a:sym typeface="Fira Sans Condensed Light"/>
              </a:rPr>
              <a:t>∗</a:t>
            </a:r>
            <a:r>
              <a:rPr lang="en" sz="1800">
                <a:solidFill>
                  <a:schemeClr val="lt2"/>
                </a:solidFill>
                <a:latin typeface="Fira Sans Condensed Light"/>
                <a:ea typeface="Fira Sans Condensed Light"/>
                <a:cs typeface="Fira Sans Condensed Light"/>
                <a:sym typeface="Fira Sans Condensed Light"/>
              </a:rPr>
              <a:t> · V</a:t>
            </a:r>
            <a:r>
              <a:rPr baseline="-25000" lang="en" sz="1800">
                <a:solidFill>
                  <a:schemeClr val="lt2"/>
                </a:solidFill>
                <a:latin typeface="Fira Sans Condensed Light"/>
                <a:ea typeface="Fira Sans Condensed Light"/>
                <a:cs typeface="Fira Sans Condensed Light"/>
                <a:sym typeface="Fira Sans Condensed Light"/>
              </a:rPr>
              <a:t>1</a:t>
            </a:r>
            <a:r>
              <a:rPr lang="en" sz="1800">
                <a:solidFill>
                  <a:schemeClr val="lt2"/>
                </a:solidFill>
                <a:latin typeface="Fira Sans Condensed Light"/>
                <a:ea typeface="Fira Sans Condensed Light"/>
                <a:cs typeface="Fira Sans Condensed Light"/>
                <a:sym typeface="Fira Sans Condensed Light"/>
              </a:rPr>
              <a:t> → V </a:t>
            </a:r>
            <a:endParaRPr sz="1800">
              <a:solidFill>
                <a:schemeClr val="lt2"/>
              </a:solidFill>
              <a:latin typeface="Fira Sans Condensed Light"/>
              <a:ea typeface="Fira Sans Condensed Light"/>
              <a:cs typeface="Fira Sans Condensed Light"/>
              <a:sym typeface="Fira Sans Condensed Light"/>
            </a:endParaRPr>
          </a:p>
          <a:p>
            <a:pPr indent="-342900" lvl="0" marL="457200" rtl="0" algn="l">
              <a:lnSpc>
                <a:spcPct val="115000"/>
              </a:lnSpc>
              <a:spcBef>
                <a:spcPts val="100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Strategies “</a:t>
            </a:r>
            <a:r>
              <a:rPr b="1" i="1" lang="en" sz="1800">
                <a:solidFill>
                  <a:schemeClr val="lt2"/>
                </a:solidFill>
                <a:latin typeface="Fira Sans Condensed"/>
                <a:ea typeface="Fira Sans Condensed"/>
                <a:cs typeface="Fira Sans Condensed"/>
                <a:sym typeface="Fira Sans Condensed"/>
              </a:rPr>
              <a:t>restricts</a:t>
            </a:r>
            <a:r>
              <a:rPr lang="en" sz="1800">
                <a:solidFill>
                  <a:schemeClr val="lt2"/>
                </a:solidFill>
                <a:latin typeface="Fira Sans Condensed Light"/>
                <a:ea typeface="Fira Sans Condensed Light"/>
                <a:cs typeface="Fira Sans Condensed Light"/>
                <a:sym typeface="Fira Sans Condensed Light"/>
              </a:rPr>
              <a:t>” the game only to those play π that are consistent with σ0, that is such that π</a:t>
            </a:r>
            <a:r>
              <a:rPr baseline="-25000" lang="en" sz="1800">
                <a:solidFill>
                  <a:schemeClr val="lt2"/>
                </a:solidFill>
                <a:latin typeface="Fira Sans Condensed Light"/>
                <a:ea typeface="Fira Sans Condensed Light"/>
                <a:cs typeface="Fira Sans Condensed Light"/>
                <a:sym typeface="Fira Sans Condensed Light"/>
              </a:rPr>
              <a:t>i+1</a:t>
            </a:r>
            <a:r>
              <a:rPr lang="en" sz="1800">
                <a:solidFill>
                  <a:schemeClr val="lt2"/>
                </a:solidFill>
                <a:latin typeface="Fira Sans Condensed Light"/>
                <a:ea typeface="Fira Sans Condensed Light"/>
                <a:cs typeface="Fira Sans Condensed Light"/>
                <a:sym typeface="Fira Sans Condensed Light"/>
              </a:rPr>
              <a:t> = σ</a:t>
            </a:r>
            <a:r>
              <a:rPr baseline="-25000" lang="en" sz="1800">
                <a:solidFill>
                  <a:schemeClr val="lt2"/>
                </a:solidFill>
                <a:latin typeface="Fira Sans Condensed Light"/>
                <a:ea typeface="Fira Sans Condensed Light"/>
                <a:cs typeface="Fira Sans Condensed Light"/>
                <a:sym typeface="Fira Sans Condensed Light"/>
              </a:rPr>
              <a:t>0 </a:t>
            </a:r>
            <a:r>
              <a:rPr lang="en" sz="1800">
                <a:solidFill>
                  <a:schemeClr val="lt2"/>
                </a:solidFill>
                <a:latin typeface="Fira Sans Condensed Light"/>
                <a:ea typeface="Fira Sans Condensed Light"/>
                <a:cs typeface="Fira Sans Condensed Light"/>
                <a:sym typeface="Fira Sans Condensed Light"/>
              </a:rPr>
              <a:t>(π</a:t>
            </a:r>
            <a:r>
              <a:rPr baseline="-25000" lang="en" sz="1800">
                <a:solidFill>
                  <a:schemeClr val="lt2"/>
                </a:solidFill>
                <a:latin typeface="Fira Sans Condensed Light"/>
                <a:ea typeface="Fira Sans Condensed Light"/>
                <a:cs typeface="Fira Sans Condensed Light"/>
                <a:sym typeface="Fira Sans Condensed Light"/>
              </a:rPr>
              <a:t>0</a:t>
            </a:r>
            <a:r>
              <a:rPr lang="en" sz="1800">
                <a:solidFill>
                  <a:schemeClr val="lt2"/>
                </a:solidFill>
                <a:latin typeface="Fira Sans Condensed Light"/>
                <a:ea typeface="Fira Sans Condensed Light"/>
                <a:cs typeface="Fira Sans Condensed Light"/>
                <a:sym typeface="Fira Sans Condensed Light"/>
              </a:rPr>
              <a:t> · π</a:t>
            </a:r>
            <a:r>
              <a:rPr baseline="-25000" lang="en" sz="1800">
                <a:solidFill>
                  <a:schemeClr val="lt2"/>
                </a:solidFill>
                <a:latin typeface="Fira Sans Condensed Light"/>
                <a:ea typeface="Fira Sans Condensed Light"/>
                <a:cs typeface="Fira Sans Condensed Light"/>
                <a:sym typeface="Fira Sans Condensed Light"/>
              </a:rPr>
              <a:t>1</a:t>
            </a:r>
            <a:r>
              <a:rPr lang="en" sz="1800">
                <a:solidFill>
                  <a:schemeClr val="lt2"/>
                </a:solidFill>
                <a:latin typeface="Fira Sans Condensed Light"/>
                <a:ea typeface="Fira Sans Condensed Light"/>
                <a:cs typeface="Fira Sans Condensed Light"/>
                <a:sym typeface="Fira Sans Condensed Light"/>
              </a:rPr>
              <a:t> · . . . · π</a:t>
            </a:r>
            <a:r>
              <a:rPr baseline="-25000" lang="en" sz="1800">
                <a:solidFill>
                  <a:schemeClr val="lt2"/>
                </a:solidFill>
                <a:latin typeface="Fira Sans Condensed Light"/>
                <a:ea typeface="Fira Sans Condensed Light"/>
                <a:cs typeface="Fira Sans Condensed Light"/>
                <a:sym typeface="Fira Sans Condensed Light"/>
              </a:rPr>
              <a:t>i</a:t>
            </a:r>
            <a:r>
              <a:rPr lang="en" sz="1800">
                <a:solidFill>
                  <a:schemeClr val="lt2"/>
                </a:solidFill>
                <a:latin typeface="Fira Sans Condensed Light"/>
                <a:ea typeface="Fira Sans Condensed Light"/>
                <a:cs typeface="Fira Sans Condensed Light"/>
                <a:sym typeface="Fira Sans Condensed Light"/>
              </a:rPr>
              <a:t>), if π</a:t>
            </a:r>
            <a:r>
              <a:rPr baseline="-25000" lang="en" sz="1800">
                <a:solidFill>
                  <a:schemeClr val="lt2"/>
                </a:solidFill>
                <a:latin typeface="Fira Sans Condensed Light"/>
                <a:ea typeface="Fira Sans Condensed Light"/>
                <a:cs typeface="Fira Sans Condensed Light"/>
                <a:sym typeface="Fira Sans Condensed Light"/>
              </a:rPr>
              <a:t>i</a:t>
            </a:r>
            <a:r>
              <a:rPr lang="en" sz="1800">
                <a:solidFill>
                  <a:schemeClr val="lt2"/>
                </a:solidFill>
                <a:latin typeface="Fira Sans Condensed Light"/>
                <a:ea typeface="Fira Sans Condensed Light"/>
                <a:cs typeface="Fira Sans Condensed Light"/>
                <a:sym typeface="Fira Sans Condensed Light"/>
              </a:rPr>
              <a:t> ∈ V</a:t>
            </a:r>
            <a:r>
              <a:rPr baseline="-25000" lang="en" sz="1800">
                <a:solidFill>
                  <a:schemeClr val="lt2"/>
                </a:solidFill>
                <a:latin typeface="Fira Sans Condensed Light"/>
                <a:ea typeface="Fira Sans Condensed Light"/>
                <a:cs typeface="Fira Sans Condensed Light"/>
                <a:sym typeface="Fira Sans Condensed Light"/>
              </a:rPr>
              <a:t>0</a:t>
            </a:r>
            <a:r>
              <a:rPr lang="en" sz="1800">
                <a:solidFill>
                  <a:schemeClr val="lt2"/>
                </a:solidFill>
                <a:latin typeface="Fira Sans Condensed Light"/>
                <a:ea typeface="Fira Sans Condensed Light"/>
                <a:cs typeface="Fira Sans Condensed Light"/>
                <a:sym typeface="Fira Sans Condensed Light"/>
              </a:rPr>
              <a:t>. </a:t>
            </a:r>
            <a:endParaRPr sz="1800">
              <a:solidFill>
                <a:schemeClr val="lt2"/>
              </a:solidFill>
              <a:latin typeface="Fira Sans Condensed Light"/>
              <a:ea typeface="Fira Sans Condensed Light"/>
              <a:cs typeface="Fira Sans Condensed Light"/>
              <a:sym typeface="Fira Sans Condensed Light"/>
            </a:endParaRPr>
          </a:p>
          <a:p>
            <a:pPr indent="-342900" lvl="0" marL="457200" rtl="0" algn="l">
              <a:lnSpc>
                <a:spcPct val="115000"/>
              </a:lnSpc>
              <a:spcBef>
                <a:spcPts val="1000"/>
              </a:spcBef>
              <a:spcAft>
                <a:spcPts val="100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For given strategies σ0, σ1, there is only one consistent play starting from v.</a:t>
            </a:r>
            <a:endParaRPr sz="18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0"/>
          <p:cNvSpPr txBox="1"/>
          <p:nvPr>
            <p:ph type="title"/>
          </p:nvPr>
        </p:nvSpPr>
        <p:spPr>
          <a:xfrm>
            <a:off x="720000" y="3912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t>GAMES ON GRAPHS: FUNDAMENTALS</a:t>
            </a:r>
            <a:endParaRPr sz="3000"/>
          </a:p>
        </p:txBody>
      </p:sp>
      <p:sp>
        <p:nvSpPr>
          <p:cNvPr id="197" name="Google Shape;197;p30"/>
          <p:cNvSpPr txBox="1"/>
          <p:nvPr/>
        </p:nvSpPr>
        <p:spPr>
          <a:xfrm>
            <a:off x="1337875" y="1345125"/>
            <a:ext cx="6636900" cy="32379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chemeClr val="lt2"/>
              </a:buClr>
              <a:buSzPts val="2300"/>
              <a:buFont typeface="Fira Sans Condensed Light"/>
              <a:buChar char="➢"/>
            </a:pPr>
            <a:r>
              <a:rPr lang="en" sz="2300">
                <a:solidFill>
                  <a:schemeClr val="lt2"/>
                </a:solidFill>
                <a:latin typeface="Fira Sans Condensed Light"/>
                <a:ea typeface="Fira Sans Condensed Light"/>
                <a:cs typeface="Fira Sans Condensed Light"/>
                <a:sym typeface="Fira Sans Condensed Light"/>
              </a:rPr>
              <a:t>A strategy σ</a:t>
            </a:r>
            <a:r>
              <a:rPr baseline="-25000" lang="en" sz="2300">
                <a:solidFill>
                  <a:schemeClr val="lt2"/>
                </a:solidFill>
                <a:latin typeface="Fira Sans Condensed Light"/>
                <a:ea typeface="Fira Sans Condensed Light"/>
                <a:cs typeface="Fira Sans Condensed Light"/>
                <a:sym typeface="Fira Sans Condensed Light"/>
              </a:rPr>
              <a:t>0</a:t>
            </a:r>
            <a:r>
              <a:rPr lang="en" sz="2300">
                <a:solidFill>
                  <a:schemeClr val="lt2"/>
                </a:solidFill>
                <a:latin typeface="Fira Sans Condensed Light"/>
                <a:ea typeface="Fira Sans Condensed Light"/>
                <a:cs typeface="Fira Sans Condensed Light"/>
                <a:sym typeface="Fira Sans Condensed Light"/>
              </a:rPr>
              <a:t> is </a:t>
            </a:r>
            <a:r>
              <a:rPr b="1" i="1" lang="en" sz="2300">
                <a:solidFill>
                  <a:schemeClr val="lt2"/>
                </a:solidFill>
                <a:latin typeface="Fira Sans Condensed"/>
                <a:ea typeface="Fira Sans Condensed"/>
                <a:cs typeface="Fira Sans Condensed"/>
                <a:sym typeface="Fira Sans Condensed"/>
              </a:rPr>
              <a:t>memoryless</a:t>
            </a:r>
            <a:r>
              <a:rPr lang="en" sz="2300">
                <a:solidFill>
                  <a:schemeClr val="lt2"/>
                </a:solidFill>
                <a:latin typeface="Fira Sans Condensed Light"/>
                <a:ea typeface="Fira Sans Condensed Light"/>
                <a:cs typeface="Fira Sans Condensed Light"/>
                <a:sym typeface="Fira Sans Condensed Light"/>
              </a:rPr>
              <a:t> if it is of the form</a:t>
            </a:r>
            <a:endParaRPr sz="2300">
              <a:solidFill>
                <a:schemeClr val="lt2"/>
              </a:solidFill>
              <a:latin typeface="Fira Sans Condensed Light"/>
              <a:ea typeface="Fira Sans Condensed Light"/>
              <a:cs typeface="Fira Sans Condensed Light"/>
              <a:sym typeface="Fira Sans Condensed Light"/>
            </a:endParaRPr>
          </a:p>
          <a:p>
            <a:pPr indent="-374650" lvl="1" marL="914400" rtl="0" algn="l">
              <a:lnSpc>
                <a:spcPct val="115000"/>
              </a:lnSpc>
              <a:spcBef>
                <a:spcPts val="1000"/>
              </a:spcBef>
              <a:spcAft>
                <a:spcPts val="0"/>
              </a:spcAft>
              <a:buClr>
                <a:schemeClr val="lt2"/>
              </a:buClr>
              <a:buSzPts val="2300"/>
              <a:buFont typeface="Fira Sans Condensed Light"/>
              <a:buChar char="○"/>
            </a:pPr>
            <a:r>
              <a:rPr lang="en" sz="2300">
                <a:solidFill>
                  <a:schemeClr val="lt2"/>
                </a:solidFill>
                <a:latin typeface="Fira Sans Condensed Light"/>
                <a:ea typeface="Fira Sans Condensed Light"/>
                <a:cs typeface="Fira Sans Condensed Light"/>
                <a:sym typeface="Fira Sans Condensed Light"/>
              </a:rPr>
              <a:t> σ</a:t>
            </a:r>
            <a:r>
              <a:rPr baseline="-25000" lang="en" sz="2300">
                <a:solidFill>
                  <a:schemeClr val="lt2"/>
                </a:solidFill>
                <a:latin typeface="Fira Sans Condensed Light"/>
                <a:ea typeface="Fira Sans Condensed Light"/>
                <a:cs typeface="Fira Sans Condensed Light"/>
                <a:sym typeface="Fira Sans Condensed Light"/>
              </a:rPr>
              <a:t>0</a:t>
            </a:r>
            <a:r>
              <a:rPr lang="en" sz="2300">
                <a:solidFill>
                  <a:schemeClr val="lt2"/>
                </a:solidFill>
                <a:latin typeface="Fira Sans Condensed Light"/>
                <a:ea typeface="Fira Sans Condensed Light"/>
                <a:cs typeface="Fira Sans Condensed Light"/>
                <a:sym typeface="Fira Sans Condensed Light"/>
              </a:rPr>
              <a:t> : </a:t>
            </a:r>
            <a:r>
              <a:rPr lang="en" sz="2300" strike="sngStrike">
                <a:solidFill>
                  <a:schemeClr val="lt2"/>
                </a:solidFill>
                <a:latin typeface="Fira Sans Condensed Light"/>
                <a:ea typeface="Fira Sans Condensed Light"/>
                <a:cs typeface="Fira Sans Condensed Light"/>
                <a:sym typeface="Fira Sans Condensed Light"/>
              </a:rPr>
              <a:t>V</a:t>
            </a:r>
            <a:r>
              <a:rPr baseline="30000" lang="en" sz="2300">
                <a:solidFill>
                  <a:schemeClr val="lt2"/>
                </a:solidFill>
                <a:latin typeface="Fira Sans Condensed Light"/>
                <a:ea typeface="Fira Sans Condensed Light"/>
                <a:cs typeface="Fira Sans Condensed Light"/>
                <a:sym typeface="Fira Sans Condensed Light"/>
              </a:rPr>
              <a:t>*</a:t>
            </a:r>
            <a:r>
              <a:rPr lang="en" sz="2300">
                <a:solidFill>
                  <a:schemeClr val="lt2"/>
                </a:solidFill>
                <a:latin typeface="Fira Sans Condensed Light"/>
                <a:ea typeface="Fira Sans Condensed Light"/>
                <a:cs typeface="Fira Sans Condensed Light"/>
                <a:sym typeface="Fira Sans Condensed Light"/>
              </a:rPr>
              <a:t> · V → V that is, at every vertex v, the next move does not depend on the past history.</a:t>
            </a:r>
            <a:endParaRPr sz="2300">
              <a:solidFill>
                <a:schemeClr val="lt2"/>
              </a:solidFill>
              <a:latin typeface="Fira Sans Condensed Light"/>
              <a:ea typeface="Fira Sans Condensed Light"/>
              <a:cs typeface="Fira Sans Condensed Light"/>
              <a:sym typeface="Fira Sans Condensed Light"/>
            </a:endParaRPr>
          </a:p>
          <a:p>
            <a:pPr indent="-374650" lvl="0" marL="457200" rtl="0" algn="l">
              <a:lnSpc>
                <a:spcPct val="115000"/>
              </a:lnSpc>
              <a:spcBef>
                <a:spcPts val="1000"/>
              </a:spcBef>
              <a:spcAft>
                <a:spcPts val="0"/>
              </a:spcAft>
              <a:buClr>
                <a:schemeClr val="lt2"/>
              </a:buClr>
              <a:buSzPts val="2300"/>
              <a:buFont typeface="Fira Sans Condensed"/>
              <a:buChar char="➢"/>
            </a:pPr>
            <a:r>
              <a:rPr b="1" i="1" lang="en" sz="2300">
                <a:solidFill>
                  <a:schemeClr val="lt2"/>
                </a:solidFill>
                <a:latin typeface="Fira Sans Condensed"/>
                <a:ea typeface="Fira Sans Condensed"/>
                <a:cs typeface="Fira Sans Condensed"/>
                <a:sym typeface="Fira Sans Condensed"/>
              </a:rPr>
              <a:t>Theorem:</a:t>
            </a:r>
            <a:endParaRPr b="1" i="1" sz="2300">
              <a:solidFill>
                <a:schemeClr val="lt2"/>
              </a:solidFill>
              <a:latin typeface="Fira Sans Condensed"/>
              <a:ea typeface="Fira Sans Condensed"/>
              <a:cs typeface="Fira Sans Condensed"/>
              <a:sym typeface="Fira Sans Condensed"/>
            </a:endParaRPr>
          </a:p>
          <a:p>
            <a:pPr indent="-374650" lvl="1" marL="914400" rtl="0" algn="l">
              <a:lnSpc>
                <a:spcPct val="115000"/>
              </a:lnSpc>
              <a:spcBef>
                <a:spcPts val="0"/>
              </a:spcBef>
              <a:spcAft>
                <a:spcPts val="0"/>
              </a:spcAft>
              <a:buClr>
                <a:schemeClr val="lt2"/>
              </a:buClr>
              <a:buSzPts val="2300"/>
              <a:buFont typeface="Fira Sans Condensed Light"/>
              <a:buChar char="○"/>
            </a:pPr>
            <a:r>
              <a:rPr lang="en" sz="2300">
                <a:solidFill>
                  <a:schemeClr val="lt2"/>
                </a:solidFill>
                <a:latin typeface="Fira Sans Condensed Light"/>
                <a:ea typeface="Fira Sans Condensed Light"/>
                <a:cs typeface="Fira Sans Condensed Light"/>
                <a:sym typeface="Fira Sans Condensed Light"/>
              </a:rPr>
              <a:t>If v ∈ Win</a:t>
            </a:r>
            <a:r>
              <a:rPr baseline="-25000" lang="en" sz="2300">
                <a:solidFill>
                  <a:schemeClr val="lt2"/>
                </a:solidFill>
                <a:latin typeface="Fira Sans Condensed Light"/>
                <a:ea typeface="Fira Sans Condensed Light"/>
                <a:cs typeface="Fira Sans Condensed Light"/>
                <a:sym typeface="Fira Sans Condensed Light"/>
              </a:rPr>
              <a:t>0</a:t>
            </a:r>
            <a:r>
              <a:rPr lang="en" sz="2300">
                <a:solidFill>
                  <a:schemeClr val="lt2"/>
                </a:solidFill>
                <a:latin typeface="Fira Sans Condensed Light"/>
                <a:ea typeface="Fira Sans Condensed Light"/>
                <a:cs typeface="Fira Sans Condensed Light"/>
                <a:sym typeface="Fira Sans Condensed Light"/>
              </a:rPr>
              <a:t>, then there exists a memoryless strategy σ</a:t>
            </a:r>
            <a:r>
              <a:rPr baseline="-25000" lang="en" sz="2300">
                <a:solidFill>
                  <a:schemeClr val="lt2"/>
                </a:solidFill>
                <a:latin typeface="Fira Sans Condensed Light"/>
                <a:ea typeface="Fira Sans Condensed Light"/>
                <a:cs typeface="Fira Sans Condensed Light"/>
                <a:sym typeface="Fira Sans Condensed Light"/>
              </a:rPr>
              <a:t>0</a:t>
            </a:r>
            <a:r>
              <a:rPr lang="en" sz="2300">
                <a:solidFill>
                  <a:schemeClr val="lt2"/>
                </a:solidFill>
                <a:latin typeface="Fira Sans Condensed Light"/>
                <a:ea typeface="Fira Sans Condensed Light"/>
                <a:cs typeface="Fira Sans Condensed Light"/>
                <a:sym typeface="Fira Sans Condensed Light"/>
              </a:rPr>
              <a:t> that is winning from v.</a:t>
            </a:r>
            <a:endParaRPr sz="23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